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20.10-->
<p:presentation xmlns:r="http://schemas.openxmlformats.org/officeDocument/2006/relationships" xmlns:a="http://schemas.openxmlformats.org/drawingml/2006/main" xmlns:p="http://schemas.openxmlformats.org/presentationml/2006/main" removePersonalInfoOnSave="1" saveSubsetFonts="1">
  <p:sldMasterIdLst>
    <p:sldMasterId id="2147483677" r:id="rId1"/>
  </p:sldMasterIdLst>
  <p:notesMasterIdLst>
    <p:notesMasterId r:id="rId2"/>
  </p:notesMasterIdLst>
  <p:handoutMasterIdLst>
    <p:handoutMasterId r:id="rId3"/>
  </p:handout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Lst>
  <p:sldSz cx="12192000" cy="6858000"/>
  <p:notesSz cx="6858000" cy="9144000"/>
  <p:custDataLst>
    <p:tags r:id="rId3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handoutMaster" Target="handoutMasters/handout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tags" Target="tags/tag1.xml" /><Relationship Id="rId33" Type="http://schemas.openxmlformats.org/officeDocument/2006/relationships/presProps" Target="presProps.xml" /><Relationship Id="rId34" Type="http://schemas.openxmlformats.org/officeDocument/2006/relationships/viewProps" Target="viewProps.xml" /><Relationship Id="rId35" Type="http://schemas.openxmlformats.org/officeDocument/2006/relationships/theme" Target="theme/theme1.xml" /><Relationship Id="rId36" Type="http://schemas.openxmlformats.org/officeDocument/2006/relationships/tableStyles" Target="tableStyles.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269D353-3578-4F70-8A7F-B1621D984984}" type="datetimeFigureOut">
              <a:rPr lang="en-US" smtClean="0"/>
              <a:t>6/10/2024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FBB2C6A-0174-4A0F-9FB2-D05DD16394AC}" type="slidenum">
              <a:rPr lang="en-US" smtClean="0"/>
              <a:t>‹#›</a:t>
            </a:fld>
            <a:endParaRPr lang="en-US"/>
          </a:p>
        </p:txBody>
      </p:sp>
    </p:spTree>
    <p:extLst>
      <p:ext uri="{BB962C8B-B14F-4D97-AF65-F5344CB8AC3E}">
        <p14:creationId xmlns:p14="http://schemas.microsoft.com/office/powerpoint/2010/main" val="1629407866"/>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8FD5DA-34AD-4BF1-BBBD-62F9C2BD0C66}" type="datetimeFigureOut">
              <a:rPr lang="en-US" smtClean="0"/>
              <a:t>6/10/2024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F4C275-CA99-4D98-AFD7-7D2A252A8601}" type="slidenum">
              <a:rPr lang="en-US" smtClean="0"/>
              <a:t>‹#›</a:t>
            </a:fld>
            <a:endParaRPr lang="en-US"/>
          </a:p>
        </p:txBody>
      </p:sp>
    </p:spTree>
    <p:extLst>
      <p:ext uri="{BB962C8B-B14F-4D97-AF65-F5344CB8AC3E}">
        <p14:creationId xmlns:p14="http://schemas.microsoft.com/office/powerpoint/2010/main" val="2738078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17.xml.rels>&#65279;<?xml version="1.0" encoding="utf-8" standalone="yes"?><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18.xml.rels>&#65279;<?xml version="1.0" encoding="utf-8" standalone="yes"?><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19.xml.rels>&#65279;<?xml version="1.0" encoding="utf-8" standalone="yes"?><Relationships xmlns="http://schemas.openxmlformats.org/package/2006/relationships"><Relationship Id="rId1" Type="http://schemas.openxmlformats.org/officeDocument/2006/relationships/slide" Target="../slides/slide19.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20.xml.rels>&#65279;<?xml version="1.0" encoding="utf-8" standalone="yes"?><Relationships xmlns="http://schemas.openxmlformats.org/package/2006/relationships"><Relationship Id="rId1" Type="http://schemas.openxmlformats.org/officeDocument/2006/relationships/slide" Target="../slides/slide20.xml" /><Relationship Id="rId2" Type="http://schemas.openxmlformats.org/officeDocument/2006/relationships/notesMaster" Target="../notesMasters/notesMaster1.xml" /></Relationships>
</file>

<file path=ppt/notesSlides/_rels/notesSlide21.xml.rels>&#65279;<?xml version="1.0" encoding="utf-8" standalone="yes"?><Relationships xmlns="http://schemas.openxmlformats.org/package/2006/relationships"><Relationship Id="rId1" Type="http://schemas.openxmlformats.org/officeDocument/2006/relationships/slide" Target="../slides/slide21.xml" /><Relationship Id="rId2" Type="http://schemas.openxmlformats.org/officeDocument/2006/relationships/notesMaster" Target="../notesMasters/notesMaster1.xml" /></Relationships>
</file>

<file path=ppt/notesSlides/_rels/notesSlide22.xml.rels>&#65279;<?xml version="1.0" encoding="utf-8" standalone="yes"?><Relationships xmlns="http://schemas.openxmlformats.org/package/2006/relationships"><Relationship Id="rId1" Type="http://schemas.openxmlformats.org/officeDocument/2006/relationships/slide" Target="../slides/slide22.xml" /><Relationship Id="rId2" Type="http://schemas.openxmlformats.org/officeDocument/2006/relationships/notesMaster" Target="../notesMasters/notesMaster1.xml" /></Relationships>
</file>

<file path=ppt/notesSlides/_rels/notesSlide23.xml.rels>&#65279;<?xml version="1.0" encoding="utf-8" standalone="yes"?><Relationships xmlns="http://schemas.openxmlformats.org/package/2006/relationships"><Relationship Id="rId1" Type="http://schemas.openxmlformats.org/officeDocument/2006/relationships/slide" Target="../slides/slide23.xml" /><Relationship Id="rId2" Type="http://schemas.openxmlformats.org/officeDocument/2006/relationships/notesMaster" Target="../notesMasters/notesMaster1.xml" /></Relationships>
</file>

<file path=ppt/notesSlides/_rels/notesSlide24.xml.rels>&#65279;<?xml version="1.0" encoding="utf-8" standalone="yes"?><Relationships xmlns="http://schemas.openxmlformats.org/package/2006/relationships"><Relationship Id="rId1" Type="http://schemas.openxmlformats.org/officeDocument/2006/relationships/slide" Target="../slides/slide24.xml" /><Relationship Id="rId2" Type="http://schemas.openxmlformats.org/officeDocument/2006/relationships/notesMaster" Target="../notesMasters/notesMaster1.xml" /></Relationships>
</file>

<file path=ppt/notesSlides/_rels/notesSlide25.xml.rels>&#65279;<?xml version="1.0" encoding="utf-8" standalone="yes"?><Relationships xmlns="http://schemas.openxmlformats.org/package/2006/relationships"><Relationship Id="rId1" Type="http://schemas.openxmlformats.org/officeDocument/2006/relationships/slide" Target="../slides/slide25.xml" /><Relationship Id="rId2" Type="http://schemas.openxmlformats.org/officeDocument/2006/relationships/notesMaster" Target="../notesMasters/notesMaster1.xml" /></Relationships>
</file>

<file path=ppt/notesSlides/_rels/notesSlide26.xml.rels>&#65279;<?xml version="1.0" encoding="utf-8" standalone="yes"?><Relationships xmlns="http://schemas.openxmlformats.org/package/2006/relationships"><Relationship Id="rId1" Type="http://schemas.openxmlformats.org/officeDocument/2006/relationships/slide" Target="../slides/slide26.xml" /><Relationship Id="rId2" Type="http://schemas.openxmlformats.org/officeDocument/2006/relationships/notesMaster" Target="../notesMasters/notesMaster1.xml" /></Relationships>
</file>

<file path=ppt/notesSlides/_rels/notesSlide27.xml.rels>&#65279;<?xml version="1.0" encoding="utf-8" standalone="yes"?><Relationships xmlns="http://schemas.openxmlformats.org/package/2006/relationships"><Relationship Id="rId1" Type="http://schemas.openxmlformats.org/officeDocument/2006/relationships/slide" Target="../slides/slide27.xml" /><Relationship Id="rId2" Type="http://schemas.openxmlformats.org/officeDocument/2006/relationships/notesMaster" Target="../notesMasters/notesMaster1.xml" /></Relationships>
</file>

<file path=ppt/notesSlides/_rels/notesSlide28.xml.rels>&#65279;<?xml version="1.0" encoding="utf-8" standalone="yes"?><Relationships xmlns="http://schemas.openxmlformats.org/package/2006/relationships"><Relationship Id="rId1" Type="http://schemas.openxmlformats.org/officeDocument/2006/relationships/slide" Target="../slides/slide28.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1</a:t>
            </a:fld>
            <a:endParaRPr lang="en-US"/>
          </a:p>
        </p:txBody>
      </p:sp>
    </p:spTree>
    <p:extLst>
      <p:ext uri="{BB962C8B-B14F-4D97-AF65-F5344CB8AC3E}">
        <p14:creationId xmlns:p14="http://schemas.microsoft.com/office/powerpoint/2010/main" val="1178090513"/>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10</a:t>
            </a:fld>
            <a:endParaRPr lang="en-US"/>
          </a:p>
        </p:txBody>
      </p:sp>
    </p:spTree>
    <p:extLst>
      <p:ext uri="{BB962C8B-B14F-4D97-AF65-F5344CB8AC3E}">
        <p14:creationId xmlns:p14="http://schemas.microsoft.com/office/powerpoint/2010/main" val="3741908496"/>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11</a:t>
            </a:fld>
            <a:endParaRPr lang="en-US"/>
          </a:p>
        </p:txBody>
      </p:sp>
    </p:spTree>
    <p:extLst>
      <p:ext uri="{BB962C8B-B14F-4D97-AF65-F5344CB8AC3E}">
        <p14:creationId xmlns:p14="http://schemas.microsoft.com/office/powerpoint/2010/main" val="917977199"/>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12</a:t>
            </a:fld>
            <a:endParaRPr lang="en-US"/>
          </a:p>
        </p:txBody>
      </p:sp>
    </p:spTree>
    <p:extLst>
      <p:ext uri="{BB962C8B-B14F-4D97-AF65-F5344CB8AC3E}">
        <p14:creationId xmlns:p14="http://schemas.microsoft.com/office/powerpoint/2010/main" val="4098882946"/>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13</a:t>
            </a:fld>
            <a:endParaRPr lang="en-US"/>
          </a:p>
        </p:txBody>
      </p:sp>
    </p:spTree>
    <p:extLst>
      <p:ext uri="{BB962C8B-B14F-4D97-AF65-F5344CB8AC3E}">
        <p14:creationId xmlns:p14="http://schemas.microsoft.com/office/powerpoint/2010/main" val="623213890"/>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14</a:t>
            </a:fld>
            <a:endParaRPr lang="en-US"/>
          </a:p>
        </p:txBody>
      </p:sp>
    </p:spTree>
    <p:extLst>
      <p:ext uri="{BB962C8B-B14F-4D97-AF65-F5344CB8AC3E}">
        <p14:creationId xmlns:p14="http://schemas.microsoft.com/office/powerpoint/2010/main" val="3603158737"/>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15</a:t>
            </a:fld>
            <a:endParaRPr lang="en-US"/>
          </a:p>
        </p:txBody>
      </p:sp>
    </p:spTree>
    <p:extLst>
      <p:ext uri="{BB962C8B-B14F-4D97-AF65-F5344CB8AC3E}">
        <p14:creationId xmlns:p14="http://schemas.microsoft.com/office/powerpoint/2010/main" val="1781684766"/>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16</a:t>
            </a:fld>
            <a:endParaRPr lang="en-US"/>
          </a:p>
        </p:txBody>
      </p:sp>
    </p:spTree>
    <p:extLst>
      <p:ext uri="{BB962C8B-B14F-4D97-AF65-F5344CB8AC3E}">
        <p14:creationId xmlns:p14="http://schemas.microsoft.com/office/powerpoint/2010/main" val="1603817353"/>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17</a:t>
            </a:fld>
            <a:endParaRPr lang="en-US"/>
          </a:p>
        </p:txBody>
      </p:sp>
    </p:spTree>
    <p:extLst>
      <p:ext uri="{BB962C8B-B14F-4D97-AF65-F5344CB8AC3E}">
        <p14:creationId xmlns:p14="http://schemas.microsoft.com/office/powerpoint/2010/main" val="1879088906"/>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18</a:t>
            </a:fld>
            <a:endParaRPr lang="en-US"/>
          </a:p>
        </p:txBody>
      </p:sp>
    </p:spTree>
    <p:extLst>
      <p:ext uri="{BB962C8B-B14F-4D97-AF65-F5344CB8AC3E}">
        <p14:creationId xmlns:p14="http://schemas.microsoft.com/office/powerpoint/2010/main" val="1245646619"/>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19</a:t>
            </a:fld>
            <a:endParaRPr lang="en-US"/>
          </a:p>
        </p:txBody>
      </p:sp>
    </p:spTree>
    <p:extLst>
      <p:ext uri="{BB962C8B-B14F-4D97-AF65-F5344CB8AC3E}">
        <p14:creationId xmlns:p14="http://schemas.microsoft.com/office/powerpoint/2010/main" val="4198412985"/>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2</a:t>
            </a:fld>
            <a:endParaRPr lang="en-US"/>
          </a:p>
        </p:txBody>
      </p:sp>
    </p:spTree>
    <p:extLst>
      <p:ext uri="{BB962C8B-B14F-4D97-AF65-F5344CB8AC3E}">
        <p14:creationId xmlns:p14="http://schemas.microsoft.com/office/powerpoint/2010/main" val="810322731"/>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20</a:t>
            </a:fld>
            <a:endParaRPr lang="en-US"/>
          </a:p>
        </p:txBody>
      </p:sp>
    </p:spTree>
    <p:extLst>
      <p:ext uri="{BB962C8B-B14F-4D97-AF65-F5344CB8AC3E}">
        <p14:creationId xmlns:p14="http://schemas.microsoft.com/office/powerpoint/2010/main" val="3608786345"/>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21</a:t>
            </a:fld>
            <a:endParaRPr lang="en-US"/>
          </a:p>
        </p:txBody>
      </p:sp>
    </p:spTree>
    <p:extLst>
      <p:ext uri="{BB962C8B-B14F-4D97-AF65-F5344CB8AC3E}">
        <p14:creationId xmlns:p14="http://schemas.microsoft.com/office/powerpoint/2010/main" val="640775690"/>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22</a:t>
            </a:fld>
            <a:endParaRPr lang="en-US"/>
          </a:p>
        </p:txBody>
      </p:sp>
    </p:spTree>
    <p:extLst>
      <p:ext uri="{BB962C8B-B14F-4D97-AF65-F5344CB8AC3E}">
        <p14:creationId xmlns:p14="http://schemas.microsoft.com/office/powerpoint/2010/main" val="4188271652"/>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23</a:t>
            </a:fld>
            <a:endParaRPr lang="en-US"/>
          </a:p>
        </p:txBody>
      </p:sp>
    </p:spTree>
    <p:extLst>
      <p:ext uri="{BB962C8B-B14F-4D97-AF65-F5344CB8AC3E}">
        <p14:creationId xmlns:p14="http://schemas.microsoft.com/office/powerpoint/2010/main" val="3138960496"/>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24</a:t>
            </a:fld>
            <a:endParaRPr lang="en-US"/>
          </a:p>
        </p:txBody>
      </p:sp>
    </p:spTree>
    <p:extLst>
      <p:ext uri="{BB962C8B-B14F-4D97-AF65-F5344CB8AC3E}">
        <p14:creationId xmlns:p14="http://schemas.microsoft.com/office/powerpoint/2010/main" val="2842544938"/>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25</a:t>
            </a:fld>
            <a:endParaRPr lang="en-US"/>
          </a:p>
        </p:txBody>
      </p:sp>
    </p:spTree>
    <p:extLst>
      <p:ext uri="{BB962C8B-B14F-4D97-AF65-F5344CB8AC3E}">
        <p14:creationId xmlns:p14="http://schemas.microsoft.com/office/powerpoint/2010/main" val="1668341024"/>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26</a:t>
            </a:fld>
            <a:endParaRPr lang="en-US"/>
          </a:p>
        </p:txBody>
      </p:sp>
    </p:spTree>
    <p:extLst>
      <p:ext uri="{BB962C8B-B14F-4D97-AF65-F5344CB8AC3E}">
        <p14:creationId xmlns:p14="http://schemas.microsoft.com/office/powerpoint/2010/main" val="602296324"/>
      </p:ext>
    </p:extLst>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27</a:t>
            </a:fld>
            <a:endParaRPr lang="en-US"/>
          </a:p>
        </p:txBody>
      </p:sp>
    </p:spTree>
    <p:extLst>
      <p:ext uri="{BB962C8B-B14F-4D97-AF65-F5344CB8AC3E}">
        <p14:creationId xmlns:p14="http://schemas.microsoft.com/office/powerpoint/2010/main" val="978468390"/>
      </p:ext>
    </p:extLst>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28</a:t>
            </a:fld>
            <a:endParaRPr lang="en-US"/>
          </a:p>
        </p:txBody>
      </p:sp>
    </p:spTree>
    <p:extLst>
      <p:ext uri="{BB962C8B-B14F-4D97-AF65-F5344CB8AC3E}">
        <p14:creationId xmlns:p14="http://schemas.microsoft.com/office/powerpoint/2010/main" val="1349705088"/>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3</a:t>
            </a:fld>
            <a:endParaRPr lang="en-US"/>
          </a:p>
        </p:txBody>
      </p:sp>
    </p:spTree>
    <p:extLst>
      <p:ext uri="{BB962C8B-B14F-4D97-AF65-F5344CB8AC3E}">
        <p14:creationId xmlns:p14="http://schemas.microsoft.com/office/powerpoint/2010/main" val="2087566772"/>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4</a:t>
            </a:fld>
            <a:endParaRPr lang="en-US"/>
          </a:p>
        </p:txBody>
      </p:sp>
    </p:spTree>
    <p:extLst>
      <p:ext uri="{BB962C8B-B14F-4D97-AF65-F5344CB8AC3E}">
        <p14:creationId xmlns:p14="http://schemas.microsoft.com/office/powerpoint/2010/main" val="1800298920"/>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5</a:t>
            </a:fld>
            <a:endParaRPr lang="en-US"/>
          </a:p>
        </p:txBody>
      </p:sp>
    </p:spTree>
    <p:extLst>
      <p:ext uri="{BB962C8B-B14F-4D97-AF65-F5344CB8AC3E}">
        <p14:creationId xmlns:p14="http://schemas.microsoft.com/office/powerpoint/2010/main" val="3735491305"/>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6</a:t>
            </a:fld>
            <a:endParaRPr lang="en-US"/>
          </a:p>
        </p:txBody>
      </p:sp>
    </p:spTree>
    <p:extLst>
      <p:ext uri="{BB962C8B-B14F-4D97-AF65-F5344CB8AC3E}">
        <p14:creationId xmlns:p14="http://schemas.microsoft.com/office/powerpoint/2010/main" val="1202100552"/>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7</a:t>
            </a:fld>
            <a:endParaRPr lang="en-US"/>
          </a:p>
        </p:txBody>
      </p:sp>
    </p:spTree>
    <p:extLst>
      <p:ext uri="{BB962C8B-B14F-4D97-AF65-F5344CB8AC3E}">
        <p14:creationId xmlns:p14="http://schemas.microsoft.com/office/powerpoint/2010/main" val="96894336"/>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8</a:t>
            </a:fld>
            <a:endParaRPr lang="en-US"/>
          </a:p>
        </p:txBody>
      </p:sp>
    </p:spTree>
    <p:extLst>
      <p:ext uri="{BB962C8B-B14F-4D97-AF65-F5344CB8AC3E}">
        <p14:creationId xmlns:p14="http://schemas.microsoft.com/office/powerpoint/2010/main" val="3487882859"/>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F4C275-CA99-4D98-AFD7-7D2A252A8601}" type="slidenum">
              <a:rPr lang="en-US" smtClean="0"/>
              <a:t>9</a:t>
            </a:fld>
            <a:endParaRPr lang="en-US"/>
          </a:p>
        </p:txBody>
      </p:sp>
    </p:spTree>
    <p:extLst>
      <p:ext uri="{BB962C8B-B14F-4D97-AF65-F5344CB8AC3E}">
        <p14:creationId xmlns:p14="http://schemas.microsoft.com/office/powerpoint/2010/main" val="1172381729"/>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type="title" preserve="1">
  <p:cSld name="Title Slide">
    <p:spTree>
      <p:nvGrpSpPr>
        <p:cNvPr id="1" name=""/>
        <p:cNvGrpSpPr/>
        <p:nvPr/>
      </p:nvGrpSpPr>
      <p:grpSpPr>
        <a:xfrm>
          <a:off x="0" y="0"/>
          <a:ext cx="0" cy="0"/>
        </a:xfrm>
      </p:grpSpPr>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CE2B19-AC58-4760-9E73-6BA56E8DA11D}"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B6E0C-A945-4795-8A02-BD61F4DB065A}" type="slidenum">
              <a:rPr lang="en-US" smtClean="0"/>
              <a:t>‹#›</a:t>
            </a:fld>
            <a:endParaRPr lang="en-US"/>
          </a:p>
        </p:txBody>
      </p:sp>
    </p:spTree>
    <p:extLst>
      <p:ext uri="{BB962C8B-B14F-4D97-AF65-F5344CB8AC3E}">
        <p14:creationId xmlns:p14="http://schemas.microsoft.com/office/powerpoint/2010/main" val="3001220718"/>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Title and Caption">
    <p:spTree>
      <p:nvGrpSpPr>
        <p:cNvPr id="1" name=""/>
        <p:cNvGrpSpPr/>
        <p:nvPr/>
      </p:nvGrpSpPr>
      <p:grpSpPr>
        <a:xfrm>
          <a:off x="0" y="0"/>
          <a: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0CE2B19-AC58-4760-9E73-6BA56E8DA11D}"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B6E0C-A945-4795-8A02-BD61F4DB065A}" type="slidenum">
              <a:rPr lang="en-US" smtClean="0"/>
              <a:t>‹#›</a:t>
            </a:fld>
            <a:endParaRPr lang="en-US"/>
          </a:p>
        </p:txBody>
      </p:sp>
    </p:spTree>
    <p:extLst>
      <p:ext uri="{BB962C8B-B14F-4D97-AF65-F5344CB8AC3E}">
        <p14:creationId xmlns:p14="http://schemas.microsoft.com/office/powerpoint/2010/main" val="2651657227"/>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Quote with Caption">
    <p:spTree>
      <p:nvGrpSpPr>
        <p:cNvPr id="1" name=""/>
        <p:cNvGrpSpPr/>
        <p:nvPr/>
      </p:nvGrpSpPr>
      <p:grpSpPr>
        <a:xfrm>
          <a:off x="0" y="0"/>
          <a: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0CE2B19-AC58-4760-9E73-6BA56E8DA11D}"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B6E0C-A945-4795-8A02-BD61F4DB065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09937106"/>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Name Card">
    <p:spTree>
      <p:nvGrpSpPr>
        <p:cNvPr id="1" name=""/>
        <p:cNvGrpSpPr/>
        <p:nvPr/>
      </p:nvGrpSpPr>
      <p:grpSpPr>
        <a:xfrm>
          <a:off x="0" y="0"/>
          <a: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0CE2B19-AC58-4760-9E73-6BA56E8DA11D}"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B6E0C-A945-4795-8A02-BD61F4DB065A}" type="slidenum">
              <a:rPr lang="en-US" smtClean="0"/>
              <a:t>‹#›</a:t>
            </a:fld>
            <a:endParaRPr lang="en-US"/>
          </a:p>
        </p:txBody>
      </p:sp>
    </p:spTree>
    <p:extLst>
      <p:ext uri="{BB962C8B-B14F-4D97-AF65-F5344CB8AC3E}">
        <p14:creationId xmlns:p14="http://schemas.microsoft.com/office/powerpoint/2010/main" val="1287657731"/>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Quote Name Card">
    <p:spTree>
      <p:nvGrpSpPr>
        <p:cNvPr id="1" name=""/>
        <p:cNvGrpSpPr/>
        <p:nvPr/>
      </p:nvGrpSpPr>
      <p:grpSpPr>
        <a:xfrm>
          <a:off x="0" y="0"/>
          <a: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0CE2B19-AC58-4760-9E73-6BA56E8DA11D}"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B6E0C-A945-4795-8A02-BD61F4DB065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47853816"/>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True or False">
    <p:spTree>
      <p:nvGrpSpPr>
        <p:cNvPr id="1" name=""/>
        <p:cNvGrpSpPr/>
        <p:nvPr/>
      </p:nvGrpSpPr>
      <p:grpSpPr>
        <a:xfrm>
          <a:off x="0" y="0"/>
          <a: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0CE2B19-AC58-4760-9E73-6BA56E8DA11D}"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B6E0C-A945-4795-8A02-BD61F4DB065A}" type="slidenum">
              <a:rPr lang="en-US" smtClean="0"/>
              <a:t>‹#›</a:t>
            </a:fld>
            <a:endParaRPr lang="en-US"/>
          </a:p>
        </p:txBody>
      </p:sp>
    </p:spTree>
    <p:extLst>
      <p:ext uri="{BB962C8B-B14F-4D97-AF65-F5344CB8AC3E}">
        <p14:creationId xmlns:p14="http://schemas.microsoft.com/office/powerpoint/2010/main" val="4068440804"/>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CE2B19-AC58-4760-9E73-6BA56E8DA11D}"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B6E0C-A945-4795-8A02-BD61F4DB065A}" type="slidenum">
              <a:rPr lang="en-US" smtClean="0"/>
              <a:t>‹#›</a:t>
            </a:fld>
            <a:endParaRPr lang="en-US"/>
          </a:p>
        </p:txBody>
      </p:sp>
    </p:spTree>
    <p:extLst>
      <p:ext uri="{BB962C8B-B14F-4D97-AF65-F5344CB8AC3E}">
        <p14:creationId xmlns:p14="http://schemas.microsoft.com/office/powerpoint/2010/main" val="2791461612"/>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CE2B19-AC58-4760-9E73-6BA56E8DA11D}"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B6E0C-A945-4795-8A02-BD61F4DB065A}" type="slidenum">
              <a:rPr lang="en-US" smtClean="0"/>
              <a:t>‹#›</a:t>
            </a:fld>
            <a:endParaRPr lang="en-US"/>
          </a:p>
        </p:txBody>
      </p:sp>
    </p:spTree>
    <p:extLst>
      <p:ext uri="{BB962C8B-B14F-4D97-AF65-F5344CB8AC3E}">
        <p14:creationId xmlns:p14="http://schemas.microsoft.com/office/powerpoint/2010/main" val="746975913"/>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CE2B19-AC58-4760-9E73-6BA56E8DA11D}"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B6E0C-A945-4795-8A02-BD61F4DB065A}" type="slidenum">
              <a:rPr lang="en-US" smtClean="0"/>
              <a:t>‹#›</a:t>
            </a:fld>
            <a:endParaRPr lang="en-US"/>
          </a:p>
        </p:txBody>
      </p:sp>
    </p:spTree>
    <p:extLst>
      <p:ext uri="{BB962C8B-B14F-4D97-AF65-F5344CB8AC3E}">
        <p14:creationId xmlns:p14="http://schemas.microsoft.com/office/powerpoint/2010/main" val="3781886073"/>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0CE2B19-AC58-4760-9E73-6BA56E8DA11D}"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B6E0C-A945-4795-8A02-BD61F4DB065A}" type="slidenum">
              <a:rPr lang="en-US" smtClean="0"/>
              <a:t>‹#›</a:t>
            </a:fld>
            <a:endParaRPr lang="en-US"/>
          </a:p>
        </p:txBody>
      </p:sp>
    </p:spTree>
    <p:extLst>
      <p:ext uri="{BB962C8B-B14F-4D97-AF65-F5344CB8AC3E}">
        <p14:creationId xmlns:p14="http://schemas.microsoft.com/office/powerpoint/2010/main" val="1818345439"/>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CE2B19-AC58-4760-9E73-6BA56E8DA11D}" type="datetimeFigureOut">
              <a:rPr lang="en-US" smtClean="0"/>
              <a:t>6/10/2024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B6E0C-A945-4795-8A02-BD61F4DB065A}" type="slidenum">
              <a:rPr lang="en-US" smtClean="0"/>
              <a:t>‹#›</a:t>
            </a:fld>
            <a:endParaRPr lang="en-US"/>
          </a:p>
        </p:txBody>
      </p:sp>
    </p:spTree>
    <p:extLst>
      <p:ext uri="{BB962C8B-B14F-4D97-AF65-F5344CB8AC3E}">
        <p14:creationId xmlns:p14="http://schemas.microsoft.com/office/powerpoint/2010/main" val="179414277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CE2B19-AC58-4760-9E73-6BA56E8DA11D}" type="datetimeFigureOut">
              <a:rPr lang="en-US" smtClean="0"/>
              <a:t>6/10/2024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8B6E0C-A945-4795-8A02-BD61F4DB065A}" type="slidenum">
              <a:rPr lang="en-US" smtClean="0"/>
              <a:t>‹#›</a:t>
            </a:fld>
            <a:endParaRPr lang="en-US"/>
          </a:p>
        </p:txBody>
      </p:sp>
    </p:spTree>
    <p:extLst>
      <p:ext uri="{BB962C8B-B14F-4D97-AF65-F5344CB8AC3E}">
        <p14:creationId xmlns:p14="http://schemas.microsoft.com/office/powerpoint/2010/main" val="946828015"/>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CE2B19-AC58-4760-9E73-6BA56E8DA11D}" type="datetimeFigureOut">
              <a:rPr lang="en-US" smtClean="0"/>
              <a:t>6/10/2024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8B6E0C-A945-4795-8A02-BD61F4DB065A}" type="slidenum">
              <a:rPr lang="en-US" smtClean="0"/>
              <a:t>‹#›</a:t>
            </a:fld>
            <a:endParaRPr lang="en-US"/>
          </a:p>
        </p:txBody>
      </p:sp>
    </p:spTree>
    <p:extLst>
      <p:ext uri="{BB962C8B-B14F-4D97-AF65-F5344CB8AC3E}">
        <p14:creationId xmlns:p14="http://schemas.microsoft.com/office/powerpoint/2010/main" val="409980605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60CE2B19-AC58-4760-9E73-6BA56E8DA11D}" type="datetimeFigureOut">
              <a:rPr lang="en-US" smtClean="0"/>
              <a:t>6/10/2024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8B6E0C-A945-4795-8A02-BD61F4DB065A}" type="slidenum">
              <a:rPr lang="en-US" smtClean="0"/>
              <a:t>‹#›</a:t>
            </a:fld>
            <a:endParaRPr lang="en-US"/>
          </a:p>
        </p:txBody>
      </p:sp>
    </p:spTree>
    <p:extLst>
      <p:ext uri="{BB962C8B-B14F-4D97-AF65-F5344CB8AC3E}">
        <p14:creationId xmlns:p14="http://schemas.microsoft.com/office/powerpoint/2010/main" val="2847636806"/>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0CE2B19-AC58-4760-9E73-6BA56E8DA11D}" type="datetimeFigureOut">
              <a:rPr lang="en-US" smtClean="0"/>
              <a:t>6/10/2024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B6E0C-A945-4795-8A02-BD61F4DB065A}" type="slidenum">
              <a:rPr lang="en-US" smtClean="0"/>
              <a:t>‹#›</a:t>
            </a:fld>
            <a:endParaRPr lang="en-US"/>
          </a:p>
        </p:txBody>
      </p:sp>
    </p:spTree>
    <p:extLst>
      <p:ext uri="{BB962C8B-B14F-4D97-AF65-F5344CB8AC3E}">
        <p14:creationId xmlns:p14="http://schemas.microsoft.com/office/powerpoint/2010/main" val="3079455768"/>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B6E0C-A945-4795-8A02-BD61F4DB065A}" type="slidenum">
              <a:rPr lang="en-US" smtClean="0"/>
              <a:t>‹#›</a:t>
            </a:fld>
            <a:endParaRPr lang="en-US"/>
          </a:p>
        </p:txBody>
      </p:sp>
      <p:sp>
        <p:nvSpPr>
          <p:cNvPr id="5" name="Date Placeholder 4"/>
          <p:cNvSpPr>
            <a:spLocks noGrp="1"/>
          </p:cNvSpPr>
          <p:nvPr>
            <p:ph type="dt" sz="half" idx="10"/>
          </p:nvPr>
        </p:nvSpPr>
        <p:spPr/>
        <p:txBody>
          <a:bodyPr/>
          <a:lstStyle/>
          <a:p>
            <a:fld id="{60CE2B19-AC58-4760-9E73-6BA56E8DA11D}" type="datetimeFigureOut">
              <a:rPr lang="en-US" smtClean="0"/>
              <a:t>6/10/2024</a:t>
            </a:fld>
            <a:endParaRPr lang="en-US"/>
          </a:p>
        </p:txBody>
      </p:sp>
    </p:spTree>
    <p:extLst>
      <p:ext uri="{BB962C8B-B14F-4D97-AF65-F5344CB8AC3E}">
        <p14:creationId xmlns:p14="http://schemas.microsoft.com/office/powerpoint/2010/main" val="123132330"/>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0CE2B19-AC58-4760-9E73-6BA56E8DA11D}" type="datetimeFigureOut">
              <a:rPr lang="en-US" smtClean="0"/>
              <a:t>6/10/2024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C8B6E0C-A945-4795-8A02-BD61F4DB065A}" type="slidenum">
              <a:rPr lang="en-US" smtClean="0"/>
              <a:t>‹#›</a:t>
            </a:fld>
            <a:endParaRPr lang="en-US"/>
          </a:p>
        </p:txBody>
      </p:sp>
    </p:spTree>
    <p:extLst>
      <p:ext uri="{BB962C8B-B14F-4D97-AF65-F5344CB8AC3E}">
        <p14:creationId xmlns:p14="http://schemas.microsoft.com/office/powerpoint/2010/main" val="90396656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ransition/>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ct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ct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ct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0.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5.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6.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7.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8.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9.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0.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1.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2.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3.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4.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5.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6.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7.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8.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ctrTitle"/>
          </p:nvPr>
        </p:nvSpPr>
        <p:spPr/>
        <p:txBody>
          <a:bodyPr/>
          <a:lstStyle/>
          <a:p>
            <a:r>
              <a:rPr lang="en-US" b="1" smtClean="0"/>
              <a:t>County Treasurers’ Association of Pennsylvania</a:t>
            </a:r>
            <a:endParaRPr lang="en-US" b="1"/>
          </a:p>
        </p:txBody>
      </p:sp>
      <p:sp>
        <p:nvSpPr>
          <p:cNvPr id="3" name="Subtitle 2"/>
          <p:cNvSpPr>
            <a:spLocks noGrp="1"/>
          </p:cNvSpPr>
          <p:nvPr>
            <p:ph type="subTitle" idx="1"/>
          </p:nvPr>
        </p:nvSpPr>
        <p:spPr/>
        <p:txBody>
          <a:bodyPr>
            <a:normAutofit/>
          </a:bodyPr>
          <a:lstStyle/>
          <a:p>
            <a:r>
              <a:rPr lang="en-US" sz="3600" smtClean="0"/>
              <a:t>Alexander Glassman, Esq.</a:t>
            </a:r>
            <a:endParaRPr lang="en-US" sz="3600"/>
          </a:p>
        </p:txBody>
      </p:sp>
    </p:spTree>
    <p:extLst>
      <p:ext uri="{BB962C8B-B14F-4D97-AF65-F5344CB8AC3E}">
        <p14:creationId xmlns:p14="http://schemas.microsoft.com/office/powerpoint/2010/main" val="4089021001"/>
      </p:ext>
    </p:extLst>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Senate Bill 669</a:t>
            </a:r>
            <a:endParaRPr lang="en-US"/>
          </a:p>
        </p:txBody>
      </p:sp>
      <p:sp>
        <p:nvSpPr>
          <p:cNvPr id="3" name="Content Placeholder 2"/>
          <p:cNvSpPr>
            <a:spLocks noGrp="1"/>
          </p:cNvSpPr>
          <p:nvPr>
            <p:ph idx="1"/>
          </p:nvPr>
        </p:nvSpPr>
        <p:spPr>
          <a:xfrm>
            <a:off x="677334" y="2160589"/>
            <a:ext cx="8796866" cy="3880773"/>
          </a:xfrm>
        </p:spPr>
        <p:txBody>
          <a:bodyPr>
            <a:normAutofit/>
          </a:bodyPr>
          <a:lstStyle/>
          <a:p>
            <a:r>
              <a:rPr lang="en-US" smtClean="0"/>
              <a:t>Topic: Small Games of Chance</a:t>
            </a:r>
          </a:p>
          <a:p>
            <a:r>
              <a:rPr lang="en-US" smtClean="0"/>
              <a:t>Description</a:t>
            </a:r>
          </a:p>
          <a:p>
            <a:pPr lvl="1"/>
            <a:r>
              <a:rPr lang="en-US" smtClean="0"/>
              <a:t>An Act amending the Act of December 19, 1988</a:t>
            </a:r>
          </a:p>
          <a:p>
            <a:pPr lvl="2"/>
            <a:r>
              <a:rPr lang="en-US" sz="1600"/>
              <a:t>Local Option Small Games of Chance </a:t>
            </a:r>
            <a:r>
              <a:rPr lang="en-US" sz="1600" smtClean="0"/>
              <a:t>Act</a:t>
            </a:r>
          </a:p>
          <a:p>
            <a:pPr lvl="1"/>
            <a:r>
              <a:rPr lang="en-US" smtClean="0"/>
              <a:t>Amend the Local Small Games of Chance Act to allow for small games of chance license holders to be allowed the option of accepting debit cards for payment of small games of chance</a:t>
            </a:r>
          </a:p>
          <a:p>
            <a:r>
              <a:rPr lang="en-US" smtClean="0"/>
              <a:t>Date of Last Action: 5/22/2023</a:t>
            </a:r>
          </a:p>
          <a:p>
            <a:r>
              <a:rPr lang="en-US" smtClean="0"/>
              <a:t>Current Place: Community, Economic &amp; Recreational Development</a:t>
            </a:r>
            <a:endParaRPr lang="en-US"/>
          </a:p>
        </p:txBody>
      </p:sp>
    </p:spTree>
    <p:extLst>
      <p:ext uri="{BB962C8B-B14F-4D97-AF65-F5344CB8AC3E}">
        <p14:creationId xmlns:p14="http://schemas.microsoft.com/office/powerpoint/2010/main" val="776128518"/>
      </p:ext>
    </p:extLst>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Senate Bill 719</a:t>
            </a:r>
            <a:endParaRPr lang="en-US"/>
          </a:p>
        </p:txBody>
      </p:sp>
      <p:sp>
        <p:nvSpPr>
          <p:cNvPr id="3" name="Content Placeholder 2"/>
          <p:cNvSpPr>
            <a:spLocks noGrp="1"/>
          </p:cNvSpPr>
          <p:nvPr>
            <p:ph idx="1"/>
          </p:nvPr>
        </p:nvSpPr>
        <p:spPr>
          <a:xfrm>
            <a:off x="257618" y="2020889"/>
            <a:ext cx="9436100" cy="3880773"/>
          </a:xfrm>
        </p:spPr>
        <p:txBody>
          <a:bodyPr>
            <a:normAutofit/>
          </a:bodyPr>
          <a:lstStyle/>
          <a:p>
            <a:r>
              <a:rPr lang="en-US" smtClean="0"/>
              <a:t>Topic: Small Games of Chance</a:t>
            </a:r>
          </a:p>
          <a:p>
            <a:r>
              <a:rPr lang="en-US" smtClean="0"/>
              <a:t>Description</a:t>
            </a:r>
          </a:p>
          <a:p>
            <a:pPr lvl="1"/>
            <a:r>
              <a:rPr lang="en-US" smtClean="0"/>
              <a:t>An </a:t>
            </a:r>
            <a:r>
              <a:rPr lang="en-US"/>
              <a:t>Act amending the Act of December 19, 1988</a:t>
            </a:r>
          </a:p>
          <a:p>
            <a:pPr lvl="2"/>
            <a:r>
              <a:rPr lang="en-US" sz="1600"/>
              <a:t>Local Option Small Games of Chance Act</a:t>
            </a:r>
          </a:p>
          <a:p>
            <a:pPr lvl="1"/>
            <a:r>
              <a:rPr lang="en-US"/>
              <a:t>Amend the Local Small Games of Chance </a:t>
            </a:r>
            <a:r>
              <a:rPr lang="en-US" smtClean="0"/>
              <a:t>Act to provide for online raffles by fire companies</a:t>
            </a:r>
          </a:p>
          <a:p>
            <a:r>
              <a:rPr lang="en-US" smtClean="0"/>
              <a:t>Date of Last Action: 6/1/2023</a:t>
            </a:r>
          </a:p>
          <a:p>
            <a:r>
              <a:rPr lang="en-US" smtClean="0"/>
              <a:t>Current Place: Community, Economic &amp; Recreational Development</a:t>
            </a:r>
            <a:endParaRPr lang="en-US"/>
          </a:p>
        </p:txBody>
      </p:sp>
    </p:spTree>
    <p:extLst>
      <p:ext uri="{BB962C8B-B14F-4D97-AF65-F5344CB8AC3E}">
        <p14:creationId xmlns:p14="http://schemas.microsoft.com/office/powerpoint/2010/main" val="4260174715"/>
      </p:ext>
    </p:extLst>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Senate Bill 945</a:t>
            </a:r>
            <a:endParaRPr lang="en-US"/>
          </a:p>
        </p:txBody>
      </p:sp>
      <p:sp>
        <p:nvSpPr>
          <p:cNvPr id="3" name="Content Placeholder 2"/>
          <p:cNvSpPr>
            <a:spLocks noGrp="1"/>
          </p:cNvSpPr>
          <p:nvPr>
            <p:ph idx="1"/>
          </p:nvPr>
        </p:nvSpPr>
        <p:spPr>
          <a:xfrm>
            <a:off x="677334" y="2160589"/>
            <a:ext cx="8796866" cy="3880773"/>
          </a:xfrm>
        </p:spPr>
        <p:txBody>
          <a:bodyPr/>
          <a:lstStyle/>
          <a:p>
            <a:r>
              <a:rPr lang="en-US" smtClean="0"/>
              <a:t>Topic: County Code</a:t>
            </a:r>
          </a:p>
          <a:p>
            <a:r>
              <a:rPr lang="en-US" smtClean="0"/>
              <a:t>Description</a:t>
            </a:r>
          </a:p>
          <a:p>
            <a:pPr lvl="1"/>
            <a:r>
              <a:rPr lang="en-US" smtClean="0"/>
              <a:t>Removal of the prohibition on Sundays available for hunting and trapping</a:t>
            </a:r>
          </a:p>
          <a:p>
            <a:pPr lvl="1"/>
            <a:r>
              <a:rPr lang="en-US" smtClean="0"/>
              <a:t>An Act amending Title 16 (Counties) of the PA Consolidated Statutes, providing for the creation of repeals</a:t>
            </a:r>
          </a:p>
          <a:p>
            <a:pPr lvl="2"/>
            <a:r>
              <a:rPr lang="en-US" smtClean="0"/>
              <a:t>The County Code</a:t>
            </a:r>
          </a:p>
          <a:p>
            <a:r>
              <a:rPr lang="en-US" smtClean="0"/>
              <a:t>Date of Last Action: 10/4/2023 (first consideration)</a:t>
            </a:r>
          </a:p>
          <a:p>
            <a:r>
              <a:rPr lang="en-US" smtClean="0"/>
              <a:t>Current Place: Laid on table 3/14/2024 and became Act No. 14</a:t>
            </a:r>
          </a:p>
          <a:p>
            <a:pPr lvl="1"/>
            <a:r>
              <a:rPr lang="en-US" smtClean="0"/>
              <a:t>Last Action on 5/8/2024</a:t>
            </a:r>
            <a:endParaRPr lang="en-US"/>
          </a:p>
        </p:txBody>
      </p:sp>
    </p:spTree>
    <p:extLst>
      <p:ext uri="{BB962C8B-B14F-4D97-AF65-F5344CB8AC3E}">
        <p14:creationId xmlns:p14="http://schemas.microsoft.com/office/powerpoint/2010/main" val="4176254074"/>
      </p:ext>
    </p:extLst>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Senate Bill 1142</a:t>
            </a:r>
            <a:endParaRPr lang="en-US"/>
          </a:p>
        </p:txBody>
      </p:sp>
      <p:sp>
        <p:nvSpPr>
          <p:cNvPr id="3" name="Content Placeholder 2"/>
          <p:cNvSpPr>
            <a:spLocks noGrp="1"/>
          </p:cNvSpPr>
          <p:nvPr>
            <p:ph idx="1"/>
          </p:nvPr>
        </p:nvSpPr>
        <p:spPr>
          <a:xfrm>
            <a:off x="500284" y="1423989"/>
            <a:ext cx="8950767" cy="4799011"/>
          </a:xfrm>
        </p:spPr>
        <p:txBody>
          <a:bodyPr>
            <a:normAutofit fontScale="92500" lnSpcReduction="10000"/>
          </a:bodyPr>
          <a:lstStyle/>
          <a:p>
            <a:r>
              <a:rPr lang="en-US" sz="1900" smtClean="0"/>
              <a:t>Topic: N/A</a:t>
            </a:r>
          </a:p>
          <a:p>
            <a:r>
              <a:rPr lang="en-US" sz="1900" smtClean="0"/>
              <a:t>Description</a:t>
            </a:r>
          </a:p>
          <a:p>
            <a:pPr lvl="1"/>
            <a:r>
              <a:rPr lang="en-US" sz="1700" smtClean="0"/>
              <a:t>Removal of the prohibition on Sundays available for hunting and trapping</a:t>
            </a:r>
          </a:p>
          <a:p>
            <a:pPr lvl="1"/>
            <a:r>
              <a:rPr lang="en-US" sz="1700" smtClean="0"/>
              <a:t>An Act amending Titles 4 (Amusements), 18 (Crimes and Offenses), and 35 (Health and Safety) of the PA Consolidated Statutes in revenues, providing for the establishment of a State Gaming Fund and net slot machine revenue distribution</a:t>
            </a:r>
          </a:p>
          <a:p>
            <a:pPr lvl="2"/>
            <a:r>
              <a:rPr lang="en-US" sz="1700" smtClean="0"/>
              <a:t>Provisions to local gaming terminals</a:t>
            </a:r>
          </a:p>
          <a:p>
            <a:pPr lvl="2"/>
            <a:r>
              <a:rPr lang="en-US" sz="1700" smtClean="0"/>
              <a:t>Imposing the local gaming terminal tax</a:t>
            </a:r>
          </a:p>
          <a:p>
            <a:pPr lvl="2"/>
            <a:r>
              <a:rPr lang="en-US" sz="1700" smtClean="0"/>
              <a:t>Establishing the Local Gaming Fund</a:t>
            </a:r>
          </a:p>
          <a:p>
            <a:pPr lvl="2"/>
            <a:r>
              <a:rPr lang="en-US" sz="1700" smtClean="0"/>
              <a:t>Ethics, including disorderly conduct and related offenses</a:t>
            </a:r>
          </a:p>
          <a:p>
            <a:pPr lvl="2"/>
            <a:r>
              <a:rPr lang="en-US" sz="1700" smtClean="0"/>
              <a:t>Establishing the PA Emergency Management Programs Fund (penalties &amp; appropriations)</a:t>
            </a:r>
          </a:p>
          <a:p>
            <a:r>
              <a:rPr lang="en-US" sz="1900" smtClean="0"/>
              <a:t>Date of Last Action: 4/5/2024</a:t>
            </a:r>
          </a:p>
          <a:p>
            <a:r>
              <a:rPr lang="en-US" sz="1900" smtClean="0"/>
              <a:t>Current Place: Community, Economic &amp; Recreational Development [Senate]</a:t>
            </a:r>
            <a:endParaRPr lang="en-US" sz="1900"/>
          </a:p>
        </p:txBody>
      </p:sp>
    </p:spTree>
    <p:extLst>
      <p:ext uri="{BB962C8B-B14F-4D97-AF65-F5344CB8AC3E}">
        <p14:creationId xmlns:p14="http://schemas.microsoft.com/office/powerpoint/2010/main" val="2190100605"/>
      </p:ext>
    </p:extLst>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sz="5400" smtClean="0"/>
              <a:t>PSAECO Report</a:t>
            </a:r>
            <a:endParaRPr lang="en-US" sz="5400"/>
          </a:p>
        </p:txBody>
      </p:sp>
      <p:sp>
        <p:nvSpPr>
          <p:cNvPr id="3" name="Content Placeholder 2"/>
          <p:cNvSpPr>
            <a:spLocks noGrp="1"/>
          </p:cNvSpPr>
          <p:nvPr>
            <p:ph idx="1"/>
          </p:nvPr>
        </p:nvSpPr>
        <p:spPr/>
        <p:txBody>
          <a:bodyPr>
            <a:normAutofit/>
          </a:bodyPr>
          <a:lstStyle/>
          <a:p>
            <a:r>
              <a:rPr lang="en-US" sz="3600" smtClean="0"/>
              <a:t>House Bills</a:t>
            </a:r>
            <a:endParaRPr lang="en-US" sz="3600"/>
          </a:p>
        </p:txBody>
      </p:sp>
    </p:spTree>
    <p:extLst>
      <p:ext uri="{BB962C8B-B14F-4D97-AF65-F5344CB8AC3E}">
        <p14:creationId xmlns:p14="http://schemas.microsoft.com/office/powerpoint/2010/main" val="1632459669"/>
      </p:ext>
    </p:extLst>
  </p:cSld>
  <p:clrMapOvr>
    <a:masterClrMapping/>
  </p:clrMapOvr>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House Bill 298</a:t>
            </a:r>
            <a:endParaRPr lang="en-US"/>
          </a:p>
        </p:txBody>
      </p:sp>
      <p:sp>
        <p:nvSpPr>
          <p:cNvPr id="3" name="Content Placeholder 2"/>
          <p:cNvSpPr>
            <a:spLocks noGrp="1"/>
          </p:cNvSpPr>
          <p:nvPr>
            <p:ph idx="1"/>
          </p:nvPr>
        </p:nvSpPr>
        <p:spPr>
          <a:xfrm>
            <a:off x="677334" y="2160589"/>
            <a:ext cx="8796866" cy="3880773"/>
          </a:xfrm>
        </p:spPr>
        <p:txBody>
          <a:bodyPr/>
          <a:lstStyle/>
          <a:p>
            <a:r>
              <a:rPr lang="en-US" smtClean="0"/>
              <a:t>Topic: Pension</a:t>
            </a:r>
          </a:p>
          <a:p>
            <a:r>
              <a:rPr lang="en-US" smtClean="0"/>
              <a:t>Description</a:t>
            </a:r>
          </a:p>
          <a:p>
            <a:pPr lvl="1"/>
            <a:r>
              <a:rPr lang="en-US" smtClean="0"/>
              <a:t>An Act amending the Act of August 31, 1971</a:t>
            </a:r>
          </a:p>
          <a:p>
            <a:pPr lvl="2"/>
            <a:r>
              <a:rPr lang="en-US" sz="1600" smtClean="0"/>
              <a:t>County Pension Law</a:t>
            </a:r>
          </a:p>
          <a:p>
            <a:pPr lvl="1"/>
            <a:r>
              <a:rPr lang="en-US" smtClean="0"/>
              <a:t>The amendment will further provide for supplemental benefits</a:t>
            </a:r>
          </a:p>
          <a:p>
            <a:r>
              <a:rPr lang="en-US" smtClean="0"/>
              <a:t>Date of Last Action: 6/6/2023</a:t>
            </a:r>
          </a:p>
          <a:p>
            <a:r>
              <a:rPr lang="en-US" smtClean="0"/>
              <a:t>Current Place: Local Government [Senate]</a:t>
            </a:r>
            <a:endParaRPr lang="en-US"/>
          </a:p>
        </p:txBody>
      </p:sp>
    </p:spTree>
    <p:extLst>
      <p:ext uri="{BB962C8B-B14F-4D97-AF65-F5344CB8AC3E}">
        <p14:creationId xmlns:p14="http://schemas.microsoft.com/office/powerpoint/2010/main" val="3806122129"/>
      </p:ext>
    </p:extLst>
  </p:cSld>
  <p:clrMapOvr>
    <a:masterClrMapping/>
  </p:clrMapOvr>
  <p:transition/>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House Bill 877</a:t>
            </a:r>
            <a:endParaRPr lang="en-US"/>
          </a:p>
        </p:txBody>
      </p:sp>
      <p:sp>
        <p:nvSpPr>
          <p:cNvPr id="3" name="Content Placeholder 2"/>
          <p:cNvSpPr>
            <a:spLocks noGrp="1"/>
          </p:cNvSpPr>
          <p:nvPr>
            <p:ph idx="1"/>
          </p:nvPr>
        </p:nvSpPr>
        <p:spPr>
          <a:xfrm>
            <a:off x="577235" y="1639889"/>
            <a:ext cx="8796866" cy="4697411"/>
          </a:xfrm>
        </p:spPr>
        <p:txBody>
          <a:bodyPr>
            <a:normAutofit fontScale="92500"/>
          </a:bodyPr>
          <a:lstStyle/>
          <a:p>
            <a:r>
              <a:rPr lang="en-US" sz="1900" smtClean="0"/>
              <a:t>Topic: Hunting and Fishing</a:t>
            </a:r>
          </a:p>
          <a:p>
            <a:r>
              <a:rPr lang="en-US" sz="1900" smtClean="0"/>
              <a:t>Description</a:t>
            </a:r>
          </a:p>
          <a:p>
            <a:pPr lvl="1"/>
            <a:r>
              <a:rPr lang="en-US" sz="1700" smtClean="0"/>
              <a:t>An Act amending the Act of August 31, 1971</a:t>
            </a:r>
          </a:p>
          <a:p>
            <a:pPr lvl="1"/>
            <a:r>
              <a:rPr lang="en-US" sz="1700" smtClean="0"/>
              <a:t>This legislation would amend Titles 30 (Fish) and 34 (Game) of the PA Consolidates Statutes to provide for reciprocal agreements with other states to allow certain veteran and military fishing and hunting licenses or permits to be recognized as resident licenses in any state participating in such agreements</a:t>
            </a:r>
          </a:p>
          <a:p>
            <a:pPr lvl="2"/>
            <a:r>
              <a:rPr lang="en-US" sz="1700" smtClean="0"/>
              <a:t>Specifically, the legislation would allow the attorney general of PA to enter into reciprocal agreements with other states to recognize the following lawfully issued license or permit types as resident licenses or permits in each state</a:t>
            </a:r>
          </a:p>
          <a:p>
            <a:pPr lvl="3"/>
            <a:r>
              <a:rPr lang="en-US" sz="1700" smtClean="0"/>
              <a:t>Active duty military hunting licenses</a:t>
            </a:r>
          </a:p>
          <a:p>
            <a:pPr lvl="3"/>
            <a:r>
              <a:rPr lang="en-US" sz="1700" smtClean="0"/>
              <a:t>Disabled veterans fishing and hunting licenses</a:t>
            </a:r>
          </a:p>
          <a:p>
            <a:r>
              <a:rPr lang="en-US" sz="1900" smtClean="0"/>
              <a:t>Date of Last Action: 5/23/2023 (passed House with a 201-0 vote)</a:t>
            </a:r>
          </a:p>
          <a:p>
            <a:r>
              <a:rPr lang="en-US" sz="1900" smtClean="0"/>
              <a:t>Current Place: Senate Game and Fisheries as of 6/2/2023</a:t>
            </a:r>
            <a:endParaRPr lang="en-US" sz="1900"/>
          </a:p>
        </p:txBody>
      </p:sp>
    </p:spTree>
    <p:extLst>
      <p:ext uri="{BB962C8B-B14F-4D97-AF65-F5344CB8AC3E}">
        <p14:creationId xmlns:p14="http://schemas.microsoft.com/office/powerpoint/2010/main" val="4160158587"/>
      </p:ext>
    </p:extLst>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House Bill 1052</a:t>
            </a:r>
            <a:endParaRPr lang="en-US"/>
          </a:p>
        </p:txBody>
      </p:sp>
      <p:sp>
        <p:nvSpPr>
          <p:cNvPr id="3" name="Content Placeholder 2"/>
          <p:cNvSpPr>
            <a:spLocks noGrp="1"/>
          </p:cNvSpPr>
          <p:nvPr>
            <p:ph idx="1"/>
          </p:nvPr>
        </p:nvSpPr>
        <p:spPr>
          <a:xfrm>
            <a:off x="677334" y="2160589"/>
            <a:ext cx="8796866" cy="3880773"/>
          </a:xfrm>
        </p:spPr>
        <p:txBody>
          <a:bodyPr/>
          <a:lstStyle/>
          <a:p>
            <a:r>
              <a:rPr lang="en-US" smtClean="0"/>
              <a:t>Topic: Dog</a:t>
            </a:r>
          </a:p>
          <a:p>
            <a:r>
              <a:rPr lang="en-US" smtClean="0"/>
              <a:t>Description</a:t>
            </a:r>
          </a:p>
          <a:p>
            <a:pPr lvl="1"/>
            <a:r>
              <a:rPr lang="en-US" smtClean="0"/>
              <a:t>This legislation aims to include detection dogs under the licensing fee exemption</a:t>
            </a:r>
          </a:p>
          <a:p>
            <a:r>
              <a:rPr lang="en-US" smtClean="0"/>
              <a:t>Date of Last Action: 4/28/2023</a:t>
            </a:r>
          </a:p>
          <a:p>
            <a:r>
              <a:rPr lang="en-US" smtClean="0"/>
              <a:t>Current Place: Agriculture and Rural Affairs [House]</a:t>
            </a:r>
            <a:endParaRPr lang="en-US"/>
          </a:p>
        </p:txBody>
      </p:sp>
    </p:spTree>
    <p:extLst>
      <p:ext uri="{BB962C8B-B14F-4D97-AF65-F5344CB8AC3E}">
        <p14:creationId xmlns:p14="http://schemas.microsoft.com/office/powerpoint/2010/main" val="2978603975"/>
      </p:ext>
    </p:extLst>
  </p:cSld>
  <p:clrMapOvr>
    <a:masterClrMapping/>
  </p:clrMapOvr>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House Bill 1089 (formerly HB 1256)</a:t>
            </a:r>
            <a:endParaRPr lang="en-US"/>
          </a:p>
        </p:txBody>
      </p:sp>
      <p:sp>
        <p:nvSpPr>
          <p:cNvPr id="3" name="Content Placeholder 2"/>
          <p:cNvSpPr>
            <a:spLocks noGrp="1"/>
          </p:cNvSpPr>
          <p:nvPr>
            <p:ph idx="1"/>
          </p:nvPr>
        </p:nvSpPr>
        <p:spPr>
          <a:xfrm>
            <a:off x="677334" y="2160589"/>
            <a:ext cx="8796866" cy="3880773"/>
          </a:xfrm>
        </p:spPr>
        <p:txBody>
          <a:bodyPr/>
          <a:lstStyle/>
          <a:p>
            <a:r>
              <a:rPr lang="en-US" smtClean="0"/>
              <a:t>Topic: Small Games of Chance</a:t>
            </a:r>
          </a:p>
          <a:p>
            <a:r>
              <a:rPr lang="en-US" smtClean="0"/>
              <a:t>Description</a:t>
            </a:r>
          </a:p>
          <a:p>
            <a:pPr lvl="1"/>
            <a:r>
              <a:rPr lang="en-US" smtClean="0"/>
              <a:t>An Act amending the Act of August 31, 1971\</a:t>
            </a:r>
          </a:p>
          <a:p>
            <a:pPr lvl="1"/>
            <a:r>
              <a:rPr lang="en-US" smtClean="0"/>
              <a:t>This legislation will permit licensed organizations under the Local Option Small Games of Chance Act to have social card games on their premise(s)</a:t>
            </a:r>
          </a:p>
          <a:p>
            <a:r>
              <a:rPr lang="en-US" smtClean="0"/>
              <a:t>Date of Last Action: 6/28/2023</a:t>
            </a:r>
          </a:p>
          <a:p>
            <a:r>
              <a:rPr lang="en-US" smtClean="0"/>
              <a:t>Current Place: Gaming Oversight [House]</a:t>
            </a:r>
            <a:endParaRPr lang="en-US"/>
          </a:p>
        </p:txBody>
      </p:sp>
    </p:spTree>
    <p:extLst>
      <p:ext uri="{BB962C8B-B14F-4D97-AF65-F5344CB8AC3E}">
        <p14:creationId xmlns:p14="http://schemas.microsoft.com/office/powerpoint/2010/main" val="3696789765"/>
      </p:ext>
    </p:extLst>
  </p:cSld>
  <p:clrMapOvr>
    <a:masterClrMapping/>
  </p:clrMapOvr>
  <p:transition/>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House Bill 1268</a:t>
            </a:r>
            <a:endParaRPr lang="en-US"/>
          </a:p>
        </p:txBody>
      </p:sp>
      <p:sp>
        <p:nvSpPr>
          <p:cNvPr id="3" name="Content Placeholder 2"/>
          <p:cNvSpPr>
            <a:spLocks noGrp="1"/>
          </p:cNvSpPr>
          <p:nvPr>
            <p:ph idx="1"/>
          </p:nvPr>
        </p:nvSpPr>
        <p:spPr>
          <a:xfrm>
            <a:off x="677334" y="2160589"/>
            <a:ext cx="8796866" cy="3880773"/>
          </a:xfrm>
        </p:spPr>
        <p:txBody>
          <a:bodyPr/>
          <a:lstStyle/>
          <a:p>
            <a:r>
              <a:rPr lang="en-US" smtClean="0"/>
              <a:t>Topic: Small Games of Chance</a:t>
            </a:r>
          </a:p>
          <a:p>
            <a:r>
              <a:rPr lang="en-US" smtClean="0"/>
              <a:t>Description</a:t>
            </a:r>
          </a:p>
          <a:p>
            <a:pPr lvl="1"/>
            <a:r>
              <a:rPr lang="en-US" smtClean="0"/>
              <a:t>An Act amending the Act of August 31, 1971</a:t>
            </a:r>
          </a:p>
          <a:p>
            <a:pPr lvl="1"/>
            <a:r>
              <a:rPr lang="en-US" smtClean="0"/>
              <a:t>This legislation permits fire departments, veterans’ associations &amp; other non-profit organizations to collect payment and live-stream raffles and other small games of chance online</a:t>
            </a:r>
          </a:p>
          <a:p>
            <a:r>
              <a:rPr lang="en-US" smtClean="0"/>
              <a:t>Date of Last Action: 5/30/2023</a:t>
            </a:r>
          </a:p>
          <a:p>
            <a:r>
              <a:rPr lang="en-US" smtClean="0"/>
              <a:t>Current Place: Gaming Oversight</a:t>
            </a:r>
            <a:endParaRPr lang="en-US"/>
          </a:p>
        </p:txBody>
      </p:sp>
    </p:spTree>
    <p:extLst>
      <p:ext uri="{BB962C8B-B14F-4D97-AF65-F5344CB8AC3E}">
        <p14:creationId xmlns:p14="http://schemas.microsoft.com/office/powerpoint/2010/main" val="2242048922"/>
      </p:ext>
    </p:extLst>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sz="5400" smtClean="0"/>
              <a:t>PSAECO Report</a:t>
            </a:r>
            <a:endParaRPr lang="en-US" sz="5400"/>
          </a:p>
        </p:txBody>
      </p:sp>
      <p:sp>
        <p:nvSpPr>
          <p:cNvPr id="3" name="Content Placeholder 2"/>
          <p:cNvSpPr>
            <a:spLocks noGrp="1"/>
          </p:cNvSpPr>
          <p:nvPr>
            <p:ph idx="1"/>
          </p:nvPr>
        </p:nvSpPr>
        <p:spPr/>
        <p:txBody>
          <a:bodyPr>
            <a:normAutofit/>
          </a:bodyPr>
          <a:lstStyle/>
          <a:p>
            <a:r>
              <a:rPr lang="en-US" sz="3600" smtClean="0"/>
              <a:t>Senate Bills</a:t>
            </a:r>
            <a:endParaRPr lang="en-US" sz="3600"/>
          </a:p>
        </p:txBody>
      </p:sp>
    </p:spTree>
    <p:extLst>
      <p:ext uri="{BB962C8B-B14F-4D97-AF65-F5344CB8AC3E}">
        <p14:creationId xmlns:p14="http://schemas.microsoft.com/office/powerpoint/2010/main" val="435884953"/>
      </p:ext>
    </p:extLst>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House Bill 1409</a:t>
            </a:r>
            <a:endParaRPr lang="en-US"/>
          </a:p>
        </p:txBody>
      </p:sp>
      <p:sp>
        <p:nvSpPr>
          <p:cNvPr id="3" name="Content Placeholder 2"/>
          <p:cNvSpPr>
            <a:spLocks noGrp="1"/>
          </p:cNvSpPr>
          <p:nvPr>
            <p:ph idx="1"/>
          </p:nvPr>
        </p:nvSpPr>
        <p:spPr>
          <a:xfrm>
            <a:off x="677334" y="1930400"/>
            <a:ext cx="8796866" cy="3880773"/>
          </a:xfrm>
        </p:spPr>
        <p:txBody>
          <a:bodyPr/>
          <a:lstStyle/>
          <a:p>
            <a:r>
              <a:rPr lang="en-US" smtClean="0"/>
              <a:t>Topic: Fishing</a:t>
            </a:r>
          </a:p>
          <a:p>
            <a:r>
              <a:rPr lang="en-US" smtClean="0"/>
              <a:t>Description</a:t>
            </a:r>
          </a:p>
          <a:p>
            <a:pPr lvl="1"/>
            <a:r>
              <a:rPr lang="en-US" smtClean="0"/>
              <a:t>This legislation would authorize the PFBC’s authority to establish license and permit fees for an additional 10-year period</a:t>
            </a:r>
          </a:p>
          <a:p>
            <a:pPr lvl="2"/>
            <a:r>
              <a:rPr lang="en-US" sz="1600" smtClean="0"/>
              <a:t>Act 56 of 2020 provided the Pennsylvania Fish and Boat Commission’s (PFBC) Board of Commissioners with the ability to set certain fees for a 5-year period</a:t>
            </a:r>
          </a:p>
          <a:p>
            <a:pPr lvl="3"/>
            <a:r>
              <a:rPr lang="en-US" sz="1600" smtClean="0"/>
              <a:t>Prior to Act 56, the PFBC’s fees were established through legislation</a:t>
            </a:r>
          </a:p>
          <a:p>
            <a:pPr lvl="1"/>
            <a:r>
              <a:rPr lang="en-US" smtClean="0"/>
              <a:t>It would also provide for minor changes to Section 2715 of Title 30 (Fish) of the PA Consolidated Statutes to remove outdated fee amounts</a:t>
            </a:r>
          </a:p>
          <a:p>
            <a:r>
              <a:rPr lang="en-US" smtClean="0"/>
              <a:t>Date of Last Action: 4/9/2024</a:t>
            </a:r>
          </a:p>
          <a:p>
            <a:r>
              <a:rPr lang="en-US" smtClean="0"/>
              <a:t>Current Place: Appropriations (re-referred)</a:t>
            </a:r>
            <a:endParaRPr lang="en-US"/>
          </a:p>
        </p:txBody>
      </p:sp>
    </p:spTree>
    <p:extLst>
      <p:ext uri="{BB962C8B-B14F-4D97-AF65-F5344CB8AC3E}">
        <p14:creationId xmlns:p14="http://schemas.microsoft.com/office/powerpoint/2010/main" val="279437354"/>
      </p:ext>
    </p:extLst>
  </p:cSld>
  <p:clrMapOvr>
    <a:masterClrMapping/>
  </p:clrMapOvr>
  <p:transition/>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House Bill 1440</a:t>
            </a:r>
            <a:endParaRPr lang="en-US"/>
          </a:p>
        </p:txBody>
      </p:sp>
      <p:sp>
        <p:nvSpPr>
          <p:cNvPr id="3" name="Content Placeholder 2"/>
          <p:cNvSpPr>
            <a:spLocks noGrp="1"/>
          </p:cNvSpPr>
          <p:nvPr>
            <p:ph idx="1"/>
          </p:nvPr>
        </p:nvSpPr>
        <p:spPr>
          <a:xfrm>
            <a:off x="361335" y="2160589"/>
            <a:ext cx="9228666" cy="3880773"/>
          </a:xfrm>
        </p:spPr>
        <p:txBody>
          <a:bodyPr/>
          <a:lstStyle/>
          <a:p>
            <a:r>
              <a:rPr lang="en-US" smtClean="0"/>
              <a:t>Topic: Hunting</a:t>
            </a:r>
          </a:p>
          <a:p>
            <a:r>
              <a:rPr lang="en-US" smtClean="0"/>
              <a:t>Description</a:t>
            </a:r>
          </a:p>
          <a:p>
            <a:pPr lvl="1"/>
            <a:r>
              <a:rPr lang="en-US" smtClean="0"/>
              <a:t>This legislation authorizes the PA Gaming Commission the ability to create and maintain classifications of hunting and trapping licenses and the fees for each license classification</a:t>
            </a:r>
          </a:p>
          <a:p>
            <a:pPr lvl="2"/>
            <a:r>
              <a:rPr lang="en-US" sz="1600" smtClean="0"/>
              <a:t>Currently, license classifications and fees are established by statute in the Game and Wildlife Code (Title 34)</a:t>
            </a:r>
          </a:p>
          <a:p>
            <a:r>
              <a:rPr lang="en-US" smtClean="0"/>
              <a:t>Date of Last Action: 6/21/2023</a:t>
            </a:r>
          </a:p>
          <a:p>
            <a:r>
              <a:rPr lang="en-US" smtClean="0"/>
              <a:t>Current Place: Game and Fisheries</a:t>
            </a:r>
            <a:endParaRPr lang="en-US"/>
          </a:p>
        </p:txBody>
      </p:sp>
    </p:spTree>
    <p:extLst>
      <p:ext uri="{BB962C8B-B14F-4D97-AF65-F5344CB8AC3E}">
        <p14:creationId xmlns:p14="http://schemas.microsoft.com/office/powerpoint/2010/main" val="3608388332"/>
      </p:ext>
    </p:extLst>
  </p:cSld>
  <p:clrMapOvr>
    <a:masterClrMapping/>
  </p:clrMapOvr>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House Bill 1762 (see SB 945)</a:t>
            </a:r>
            <a:endParaRPr lang="en-US"/>
          </a:p>
        </p:txBody>
      </p:sp>
      <p:sp>
        <p:nvSpPr>
          <p:cNvPr id="3" name="Content Placeholder 2"/>
          <p:cNvSpPr>
            <a:spLocks noGrp="1"/>
          </p:cNvSpPr>
          <p:nvPr>
            <p:ph idx="1"/>
          </p:nvPr>
        </p:nvSpPr>
        <p:spPr>
          <a:xfrm>
            <a:off x="677334" y="2160589"/>
            <a:ext cx="8796866" cy="3880773"/>
          </a:xfrm>
        </p:spPr>
        <p:txBody>
          <a:bodyPr/>
          <a:lstStyle/>
          <a:p>
            <a:r>
              <a:rPr lang="en-US" smtClean="0"/>
              <a:t>Topic: County Code</a:t>
            </a:r>
          </a:p>
          <a:p>
            <a:r>
              <a:rPr lang="en-US" smtClean="0"/>
              <a:t>Description</a:t>
            </a:r>
          </a:p>
          <a:p>
            <a:pPr lvl="1"/>
            <a:r>
              <a:rPr lang="en-US" smtClean="0"/>
              <a:t>An Act amending Title 16 (Counties) of the PA Consolidated Statutes, consolidating the Act of August 9, 1955 and making repeals</a:t>
            </a:r>
          </a:p>
          <a:p>
            <a:pPr lvl="2"/>
            <a:r>
              <a:rPr lang="en-US" sz="1600" smtClean="0"/>
              <a:t>The County Code</a:t>
            </a:r>
          </a:p>
          <a:p>
            <a:r>
              <a:rPr lang="en-US" smtClean="0"/>
              <a:t>Date of Last Action: 4/4/2024</a:t>
            </a:r>
          </a:p>
          <a:p>
            <a:r>
              <a:rPr lang="en-US" smtClean="0"/>
              <a:t>Current Place: Local Government</a:t>
            </a:r>
            <a:endParaRPr lang="en-US"/>
          </a:p>
        </p:txBody>
      </p:sp>
    </p:spTree>
    <p:extLst>
      <p:ext uri="{BB962C8B-B14F-4D97-AF65-F5344CB8AC3E}">
        <p14:creationId xmlns:p14="http://schemas.microsoft.com/office/powerpoint/2010/main" val="277409256"/>
      </p:ext>
    </p:extLst>
  </p:cSld>
  <p:clrMapOvr>
    <a:masterClrMapping/>
  </p:clrMapOvr>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House Bill 1797</a:t>
            </a:r>
            <a:endParaRPr lang="en-US"/>
          </a:p>
        </p:txBody>
      </p:sp>
      <p:sp>
        <p:nvSpPr>
          <p:cNvPr id="3" name="Content Placeholder 2"/>
          <p:cNvSpPr>
            <a:spLocks noGrp="1"/>
          </p:cNvSpPr>
          <p:nvPr>
            <p:ph idx="1"/>
          </p:nvPr>
        </p:nvSpPr>
        <p:spPr>
          <a:xfrm>
            <a:off x="677334" y="2160589"/>
            <a:ext cx="8796866" cy="3880773"/>
          </a:xfrm>
        </p:spPr>
        <p:txBody>
          <a:bodyPr/>
          <a:lstStyle/>
          <a:p>
            <a:r>
              <a:rPr lang="en-US" smtClean="0"/>
              <a:t>Topic: Small Games of Chance</a:t>
            </a:r>
          </a:p>
          <a:p>
            <a:r>
              <a:rPr lang="en-US" smtClean="0"/>
              <a:t>Description</a:t>
            </a:r>
          </a:p>
          <a:p>
            <a:pPr lvl="1"/>
            <a:r>
              <a:rPr lang="en-US" smtClean="0"/>
              <a:t>An Act amending the Act of August 31, 1971</a:t>
            </a:r>
          </a:p>
          <a:p>
            <a:pPr lvl="1"/>
            <a:r>
              <a:rPr lang="en-US" smtClean="0"/>
              <a:t>This legislation provides for prize limits, raffle prize limits, and licensing of eligible organizations and subsequent special permits</a:t>
            </a:r>
          </a:p>
          <a:p>
            <a:pPr lvl="1"/>
            <a:r>
              <a:rPr lang="en-US" smtClean="0"/>
              <a:t>Specifically, in club licensees, the legislation provides for the distribution of proceeds</a:t>
            </a:r>
          </a:p>
          <a:p>
            <a:r>
              <a:rPr lang="en-US" smtClean="0"/>
              <a:t>Date of Last Action: 10/27/2023</a:t>
            </a:r>
          </a:p>
          <a:p>
            <a:r>
              <a:rPr lang="en-US" smtClean="0"/>
              <a:t>Current Place: Gaming Oversight</a:t>
            </a:r>
            <a:endParaRPr lang="en-US"/>
          </a:p>
        </p:txBody>
      </p:sp>
    </p:spTree>
    <p:extLst>
      <p:ext uri="{BB962C8B-B14F-4D97-AF65-F5344CB8AC3E}">
        <p14:creationId xmlns:p14="http://schemas.microsoft.com/office/powerpoint/2010/main" val="1872884494"/>
      </p:ext>
    </p:extLst>
  </p:cSld>
  <p:clrMapOvr>
    <a:masterClrMapping/>
  </p:clrMapOvr>
  <p:transition/>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House Bill 2106</a:t>
            </a:r>
            <a:endParaRPr lang="en-US"/>
          </a:p>
        </p:txBody>
      </p:sp>
      <p:sp>
        <p:nvSpPr>
          <p:cNvPr id="3" name="Content Placeholder 2"/>
          <p:cNvSpPr>
            <a:spLocks noGrp="1"/>
          </p:cNvSpPr>
          <p:nvPr>
            <p:ph idx="1"/>
          </p:nvPr>
        </p:nvSpPr>
        <p:spPr>
          <a:xfrm>
            <a:off x="677334" y="2160589"/>
            <a:ext cx="9076266" cy="3880773"/>
          </a:xfrm>
        </p:spPr>
        <p:txBody>
          <a:bodyPr/>
          <a:lstStyle/>
          <a:p>
            <a:r>
              <a:rPr lang="en-US" smtClean="0"/>
              <a:t>Topic: Hunting</a:t>
            </a:r>
          </a:p>
          <a:p>
            <a:r>
              <a:rPr lang="en-US" smtClean="0"/>
              <a:t>Description</a:t>
            </a:r>
          </a:p>
          <a:p>
            <a:pPr lvl="1"/>
            <a:r>
              <a:rPr lang="en-US" smtClean="0"/>
              <a:t>An Act amending Title 34 (Game) of the PA Consolidated Statutes, in game or wildlife protection, providing for regulations in hunting</a:t>
            </a:r>
          </a:p>
          <a:p>
            <a:pPr lvl="2"/>
            <a:r>
              <a:rPr lang="en-US" sz="1600" smtClean="0"/>
              <a:t>Regulations relating to hunting on prohibited Sundays and repealing provisions relating to trespass on private property while hunting and to hunting on Sunday without written permission</a:t>
            </a:r>
          </a:p>
          <a:p>
            <a:pPr lvl="2"/>
            <a:r>
              <a:rPr lang="en-US" sz="1600" smtClean="0"/>
              <a:t>Regulations also concerning training dogs on small game and special licenses/permits and field dog trials</a:t>
            </a:r>
          </a:p>
          <a:p>
            <a:r>
              <a:rPr lang="en-US" smtClean="0"/>
              <a:t>Date of Last Action: 6/6/2023</a:t>
            </a:r>
          </a:p>
          <a:p>
            <a:r>
              <a:rPr lang="en-US" smtClean="0"/>
              <a:t>Current Place: Local Government [Senate]</a:t>
            </a:r>
            <a:endParaRPr lang="en-US"/>
          </a:p>
        </p:txBody>
      </p:sp>
    </p:spTree>
    <p:extLst>
      <p:ext uri="{BB962C8B-B14F-4D97-AF65-F5344CB8AC3E}">
        <p14:creationId xmlns:p14="http://schemas.microsoft.com/office/powerpoint/2010/main" val="4258746130"/>
      </p:ext>
    </p:extLst>
  </p:cSld>
  <p:clrMapOvr>
    <a:masterClrMapping/>
  </p:clrMapOvr>
  <p:transition/>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House Bill 2075</a:t>
            </a:r>
            <a:endParaRPr lang="en-US"/>
          </a:p>
        </p:txBody>
      </p:sp>
      <p:sp>
        <p:nvSpPr>
          <p:cNvPr id="3" name="Content Placeholder 2"/>
          <p:cNvSpPr>
            <a:spLocks noGrp="1"/>
          </p:cNvSpPr>
          <p:nvPr>
            <p:ph idx="1"/>
          </p:nvPr>
        </p:nvSpPr>
        <p:spPr>
          <a:xfrm>
            <a:off x="677334" y="2160589"/>
            <a:ext cx="8796866" cy="3880773"/>
          </a:xfrm>
        </p:spPr>
        <p:txBody>
          <a:bodyPr/>
          <a:lstStyle/>
          <a:p>
            <a:r>
              <a:rPr lang="en-US" smtClean="0"/>
              <a:t>Topic: Small Games of Chance</a:t>
            </a:r>
          </a:p>
          <a:p>
            <a:r>
              <a:rPr lang="en-US" smtClean="0"/>
              <a:t>Description</a:t>
            </a:r>
          </a:p>
          <a:p>
            <a:pPr lvl="1"/>
            <a:r>
              <a:rPr lang="en-US" smtClean="0"/>
              <a:t>An Act amending the Act of August 31, 1971</a:t>
            </a:r>
          </a:p>
          <a:p>
            <a:pPr lvl="1"/>
            <a:r>
              <a:rPr lang="en-US" smtClean="0"/>
              <a:t>An Act providing for skill video gaming and the imposition of duties on the Department of Revenue concerning the issuance of licenses for skill video gaming</a:t>
            </a:r>
          </a:p>
          <a:p>
            <a:pPr lvl="1"/>
            <a:r>
              <a:rPr lang="en-US" smtClean="0"/>
              <a:t>This also concerns the imposition of a tax and criminal/civil penalties</a:t>
            </a:r>
          </a:p>
          <a:p>
            <a:r>
              <a:rPr lang="en-US" smtClean="0"/>
              <a:t>Date of Last Action: 2/28/2024</a:t>
            </a:r>
          </a:p>
          <a:p>
            <a:r>
              <a:rPr lang="en-US" smtClean="0"/>
              <a:t>Current Place: Gaming Oversight [House]</a:t>
            </a:r>
            <a:endParaRPr lang="en-US"/>
          </a:p>
        </p:txBody>
      </p:sp>
    </p:spTree>
    <p:extLst>
      <p:ext uri="{BB962C8B-B14F-4D97-AF65-F5344CB8AC3E}">
        <p14:creationId xmlns:p14="http://schemas.microsoft.com/office/powerpoint/2010/main" val="13995685"/>
      </p:ext>
    </p:extLst>
  </p:cSld>
  <p:clrMapOvr>
    <a:masterClrMapping/>
  </p:clrMapOvr>
  <p:transition/>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House Bill 2367</a:t>
            </a:r>
            <a:endParaRPr lang="en-US"/>
          </a:p>
        </p:txBody>
      </p:sp>
      <p:sp>
        <p:nvSpPr>
          <p:cNvPr id="3" name="Content Placeholder 2"/>
          <p:cNvSpPr>
            <a:spLocks noGrp="1"/>
          </p:cNvSpPr>
          <p:nvPr>
            <p:ph idx="1"/>
          </p:nvPr>
        </p:nvSpPr>
        <p:spPr>
          <a:xfrm>
            <a:off x="677334" y="2160589"/>
            <a:ext cx="8796866" cy="3880773"/>
          </a:xfrm>
        </p:spPr>
        <p:txBody>
          <a:bodyPr/>
          <a:lstStyle/>
          <a:p>
            <a:r>
              <a:rPr lang="en-US" smtClean="0"/>
              <a:t>Topic: Elections</a:t>
            </a:r>
          </a:p>
          <a:p>
            <a:r>
              <a:rPr lang="en-US" smtClean="0"/>
              <a:t>Description</a:t>
            </a:r>
          </a:p>
          <a:p>
            <a:pPr lvl="1"/>
            <a:r>
              <a:rPr lang="en-US" smtClean="0"/>
              <a:t>An Act amending the Act of June 3, 1937 providing for electronic poll books and election infrastructure equipment bonds</a:t>
            </a:r>
          </a:p>
          <a:p>
            <a:pPr lvl="1"/>
            <a:r>
              <a:rPr lang="en-US" smtClean="0"/>
              <a:t>PA Consolidated Statutes, in regards to the registration system, providing for SURE systems and methods of voter registration</a:t>
            </a:r>
          </a:p>
          <a:p>
            <a:pPr lvl="2"/>
            <a:r>
              <a:rPr lang="en-US" sz="1600" smtClean="0"/>
              <a:t>Examples: same-day voter registration &amp; early voting</a:t>
            </a:r>
          </a:p>
          <a:p>
            <a:r>
              <a:rPr lang="en-US" smtClean="0"/>
              <a:t>Date of Last Action: 6/6/2023</a:t>
            </a:r>
          </a:p>
          <a:p>
            <a:r>
              <a:rPr lang="en-US" smtClean="0"/>
              <a:t>Current Place: Local Government [Senate]</a:t>
            </a:r>
            <a:endParaRPr lang="en-US"/>
          </a:p>
        </p:txBody>
      </p:sp>
    </p:spTree>
    <p:extLst>
      <p:ext uri="{BB962C8B-B14F-4D97-AF65-F5344CB8AC3E}">
        <p14:creationId xmlns:p14="http://schemas.microsoft.com/office/powerpoint/2010/main" val="59009534"/>
      </p:ext>
    </p:extLst>
  </p:cSld>
  <p:clrMapOvr>
    <a:masterClrMapping/>
  </p:clrMapOvr>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Westmoreland County &amp; Register of Wills</a:t>
            </a:r>
            <a:endParaRPr lang="en-US"/>
          </a:p>
        </p:txBody>
      </p:sp>
      <p:sp>
        <p:nvSpPr>
          <p:cNvPr id="3" name="Content Placeholder 2"/>
          <p:cNvSpPr>
            <a:spLocks noGrp="1"/>
          </p:cNvSpPr>
          <p:nvPr>
            <p:ph idx="1"/>
          </p:nvPr>
        </p:nvSpPr>
        <p:spPr>
          <a:xfrm>
            <a:off x="577235" y="1930400"/>
            <a:ext cx="8388965" cy="3880773"/>
          </a:xfrm>
        </p:spPr>
        <p:txBody>
          <a:bodyPr>
            <a:normAutofit/>
          </a:bodyPr>
          <a:lstStyle/>
          <a:p>
            <a:r>
              <a:rPr lang="en-US" smtClean="0"/>
              <a:t>Westmoreland County Commissioner, Ted Kopas, demanded the resignation of Register of Wills, Sherry Magretti Hamilton, and called on the State Senate to initiated proceedings to have her removed from office (May 2024)</a:t>
            </a:r>
          </a:p>
          <a:p>
            <a:pPr lvl="2"/>
            <a:r>
              <a:rPr lang="en-US" sz="1600" smtClean="0"/>
              <a:t>Hamilton was found in contempt of court for official misconduct as an officer of the court, misbehavior in the presence of court, and obstructing the administration of justice</a:t>
            </a:r>
            <a:endParaRPr lang="en-US" sz="1600"/>
          </a:p>
        </p:txBody>
      </p:sp>
    </p:spTree>
    <p:extLst>
      <p:ext uri="{BB962C8B-B14F-4D97-AF65-F5344CB8AC3E}">
        <p14:creationId xmlns:p14="http://schemas.microsoft.com/office/powerpoint/2010/main" val="2925789022"/>
      </p:ext>
    </p:extLst>
  </p:cSld>
  <p:clrMapOvr>
    <a:masterClrMapping/>
  </p:clrMapOvr>
  <p:transition/>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Washington County Litigation Update</a:t>
            </a:r>
            <a:endParaRPr lang="en-US"/>
          </a:p>
        </p:txBody>
      </p:sp>
      <p:sp>
        <p:nvSpPr>
          <p:cNvPr id="3" name="Content Placeholder 2"/>
          <p:cNvSpPr>
            <a:spLocks noGrp="1"/>
          </p:cNvSpPr>
          <p:nvPr>
            <p:ph idx="1"/>
          </p:nvPr>
        </p:nvSpPr>
        <p:spPr>
          <a:xfrm>
            <a:off x="677334" y="2160589"/>
            <a:ext cx="8796866" cy="3880773"/>
          </a:xfrm>
        </p:spPr>
        <p:txBody>
          <a:bodyPr/>
          <a:lstStyle/>
          <a:p>
            <a:pPr marL="0" indent="0">
              <a:buNone/>
            </a:pPr>
            <a:endParaRPr lang="en-US" smtClean="0"/>
          </a:p>
        </p:txBody>
      </p:sp>
    </p:spTree>
    <p:extLst>
      <p:ext uri="{BB962C8B-B14F-4D97-AF65-F5344CB8AC3E}">
        <p14:creationId xmlns:p14="http://schemas.microsoft.com/office/powerpoint/2010/main" val="3916368487"/>
      </p:ext>
    </p:extLst>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Senate Bill 67</a:t>
            </a:r>
            <a:endParaRPr lang="en-US"/>
          </a:p>
        </p:txBody>
      </p:sp>
      <p:sp>
        <p:nvSpPr>
          <p:cNvPr id="3" name="Content Placeholder 2"/>
          <p:cNvSpPr>
            <a:spLocks noGrp="1"/>
          </p:cNvSpPr>
          <p:nvPr>
            <p:ph idx="1"/>
          </p:nvPr>
        </p:nvSpPr>
        <p:spPr>
          <a:xfrm>
            <a:off x="677334" y="2160589"/>
            <a:ext cx="8796866" cy="3880773"/>
          </a:xfrm>
        </p:spPr>
        <p:txBody>
          <a:bodyPr/>
          <a:lstStyle/>
          <a:p>
            <a:r>
              <a:rPr lang="en-US" smtClean="0"/>
              <a:t>Topic: Hunting</a:t>
            </a:r>
          </a:p>
          <a:p>
            <a:r>
              <a:rPr lang="en-US" smtClean="0"/>
              <a:t>Description</a:t>
            </a:r>
          </a:p>
          <a:p>
            <a:pPr lvl="1"/>
            <a:r>
              <a:rPr lang="en-US" smtClean="0"/>
              <a:t>Removal of the prohibition on Sundays available for hunting and trapping</a:t>
            </a:r>
          </a:p>
          <a:p>
            <a:pPr lvl="1"/>
            <a:r>
              <a:rPr lang="en-US" smtClean="0"/>
              <a:t>All management decisions regarding wildlife are left to the PA Game Commission</a:t>
            </a:r>
          </a:p>
          <a:p>
            <a:pPr lvl="1"/>
            <a:r>
              <a:rPr lang="en-US" smtClean="0"/>
              <a:t>The current law dictates which Sundays are open to hunting, and, in certain cases, which species</a:t>
            </a:r>
          </a:p>
          <a:p>
            <a:pPr lvl="1"/>
            <a:r>
              <a:rPr lang="en-US" smtClean="0"/>
              <a:t>The Game Commission has been authorized to implement three Sundays for hunting</a:t>
            </a:r>
          </a:p>
          <a:p>
            <a:r>
              <a:rPr lang="en-US" smtClean="0"/>
              <a:t>Date of Last Action: 6/5/2024</a:t>
            </a:r>
          </a:p>
          <a:p>
            <a:r>
              <a:rPr lang="en-US" smtClean="0"/>
              <a:t>Current Place: Game and Fisheries</a:t>
            </a:r>
            <a:endParaRPr lang="en-US"/>
          </a:p>
        </p:txBody>
      </p:sp>
    </p:spTree>
    <p:extLst>
      <p:ext uri="{BB962C8B-B14F-4D97-AF65-F5344CB8AC3E}">
        <p14:creationId xmlns:p14="http://schemas.microsoft.com/office/powerpoint/2010/main" val="1204491121"/>
      </p:ext>
    </p:extLst>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Senate Bill 82</a:t>
            </a:r>
            <a:endParaRPr lang="en-US"/>
          </a:p>
        </p:txBody>
      </p:sp>
      <p:sp>
        <p:nvSpPr>
          <p:cNvPr id="3" name="Content Placeholder 2"/>
          <p:cNvSpPr>
            <a:spLocks noGrp="1"/>
          </p:cNvSpPr>
          <p:nvPr>
            <p:ph idx="1"/>
          </p:nvPr>
        </p:nvSpPr>
        <p:spPr>
          <a:xfrm>
            <a:off x="677334" y="2160589"/>
            <a:ext cx="8796866" cy="3880773"/>
          </a:xfrm>
        </p:spPr>
        <p:txBody>
          <a:bodyPr/>
          <a:lstStyle/>
          <a:p>
            <a:r>
              <a:rPr lang="en-US" smtClean="0"/>
              <a:t>Topic: Dog</a:t>
            </a:r>
          </a:p>
          <a:p>
            <a:r>
              <a:rPr lang="en-US" smtClean="0"/>
              <a:t>Description</a:t>
            </a:r>
          </a:p>
          <a:p>
            <a:pPr lvl="1"/>
            <a:r>
              <a:rPr lang="en-US" smtClean="0"/>
              <a:t>Addition of license fee exemptions for those service dogs which are used in the performance of services by a fire department, sheriff’s office or in the performance of rescue services or medical emergency services</a:t>
            </a:r>
          </a:p>
          <a:p>
            <a:pPr lvl="2"/>
            <a:r>
              <a:rPr lang="en-US" smtClean="0"/>
              <a:t>There will be a minimum loss of revenue from exempting these dogs from fees</a:t>
            </a:r>
          </a:p>
          <a:p>
            <a:pPr lvl="1"/>
            <a:r>
              <a:rPr lang="en-US" smtClean="0"/>
              <a:t>The fee exemption currently exists only for any municipal or state police department/agency</a:t>
            </a:r>
          </a:p>
          <a:p>
            <a:r>
              <a:rPr lang="en-US" smtClean="0"/>
              <a:t>Date of Last Action: 1/12/2023</a:t>
            </a:r>
          </a:p>
          <a:p>
            <a:r>
              <a:rPr lang="en-US" smtClean="0"/>
              <a:t>Current Place: Agriculture and Rural Affairs</a:t>
            </a:r>
            <a:endParaRPr lang="en-US"/>
          </a:p>
        </p:txBody>
      </p:sp>
    </p:spTree>
    <p:extLst>
      <p:ext uri="{BB962C8B-B14F-4D97-AF65-F5344CB8AC3E}">
        <p14:creationId xmlns:p14="http://schemas.microsoft.com/office/powerpoint/2010/main" val="1978878163"/>
      </p:ext>
    </p:extLst>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Senate Bill 138</a:t>
            </a:r>
            <a:endParaRPr lang="en-US"/>
          </a:p>
        </p:txBody>
      </p:sp>
      <p:sp>
        <p:nvSpPr>
          <p:cNvPr id="3" name="Content Placeholder 2"/>
          <p:cNvSpPr>
            <a:spLocks noGrp="1"/>
          </p:cNvSpPr>
          <p:nvPr>
            <p:ph idx="1"/>
          </p:nvPr>
        </p:nvSpPr>
        <p:spPr>
          <a:xfrm>
            <a:off x="677334" y="2160589"/>
            <a:ext cx="8796866" cy="3880773"/>
          </a:xfrm>
        </p:spPr>
        <p:txBody>
          <a:bodyPr/>
          <a:lstStyle/>
          <a:p>
            <a:r>
              <a:rPr lang="en-US" smtClean="0"/>
              <a:t>Topic: Fishing</a:t>
            </a:r>
          </a:p>
          <a:p>
            <a:r>
              <a:rPr lang="en-US" smtClean="0"/>
              <a:t>Description</a:t>
            </a:r>
          </a:p>
          <a:p>
            <a:pPr lvl="1"/>
            <a:r>
              <a:rPr lang="en-US" smtClean="0"/>
              <a:t>Reintroduction of legislation that the Senate passed unanimously last session</a:t>
            </a:r>
          </a:p>
          <a:p>
            <a:pPr lvl="1"/>
            <a:r>
              <a:rPr lang="en-US" smtClean="0"/>
              <a:t>Legislation involves the creation of free fishing licenses for 100% of disabled first responders residing in PA</a:t>
            </a:r>
          </a:p>
          <a:p>
            <a:pPr lvl="1"/>
            <a:r>
              <a:rPr lang="en-US" smtClean="0"/>
              <a:t>To quality for a free fishing license, the applicant must provide written verification from his/her doctor, proving that they are 100% disabled and that the disability occurred while in the line of duty</a:t>
            </a:r>
          </a:p>
          <a:p>
            <a:r>
              <a:rPr lang="en-US" smtClean="0"/>
              <a:t>Date of Last Action: 1/3/2023</a:t>
            </a:r>
          </a:p>
          <a:p>
            <a:r>
              <a:rPr lang="en-US" smtClean="0"/>
              <a:t>Current Place: Game and Fisheries</a:t>
            </a:r>
            <a:endParaRPr lang="en-US"/>
          </a:p>
        </p:txBody>
      </p:sp>
    </p:spTree>
    <p:extLst>
      <p:ext uri="{BB962C8B-B14F-4D97-AF65-F5344CB8AC3E}">
        <p14:creationId xmlns:p14="http://schemas.microsoft.com/office/powerpoint/2010/main" val="2626791925"/>
      </p:ext>
    </p:extLst>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Senate Bill 344</a:t>
            </a:r>
            <a:endParaRPr lang="en-US"/>
          </a:p>
        </p:txBody>
      </p:sp>
      <p:sp>
        <p:nvSpPr>
          <p:cNvPr id="3" name="Content Placeholder 2"/>
          <p:cNvSpPr>
            <a:spLocks noGrp="1"/>
          </p:cNvSpPr>
          <p:nvPr>
            <p:ph idx="1"/>
          </p:nvPr>
        </p:nvSpPr>
        <p:spPr>
          <a:xfrm>
            <a:off x="677334" y="2160589"/>
            <a:ext cx="8796866" cy="3880773"/>
          </a:xfrm>
        </p:spPr>
        <p:txBody>
          <a:bodyPr/>
          <a:lstStyle/>
          <a:p>
            <a:r>
              <a:rPr lang="en-US" smtClean="0"/>
              <a:t>Topic: Hunting</a:t>
            </a:r>
          </a:p>
          <a:p>
            <a:r>
              <a:rPr lang="en-US" smtClean="0"/>
              <a:t>Description</a:t>
            </a:r>
          </a:p>
          <a:p>
            <a:pPr lvl="1"/>
            <a:r>
              <a:rPr lang="en-US" smtClean="0"/>
              <a:t>An Act amending Title 34 (Game) of the PA Consolidated Statutes, further providing for resident license and fee exemptions</a:t>
            </a:r>
          </a:p>
          <a:p>
            <a:pPr lvl="1"/>
            <a:r>
              <a:rPr lang="en-US" smtClean="0"/>
              <a:t>Residential hunting licenses for out-of-state college students</a:t>
            </a:r>
          </a:p>
          <a:p>
            <a:r>
              <a:rPr lang="en-US" smtClean="0"/>
              <a:t>Date of Last Action: 6/28/2023</a:t>
            </a:r>
          </a:p>
          <a:p>
            <a:r>
              <a:rPr lang="en-US" smtClean="0"/>
              <a:t>Current Place: Game and Fisheries [House]</a:t>
            </a:r>
            <a:endParaRPr lang="en-US"/>
          </a:p>
        </p:txBody>
      </p:sp>
    </p:spTree>
    <p:extLst>
      <p:ext uri="{BB962C8B-B14F-4D97-AF65-F5344CB8AC3E}">
        <p14:creationId xmlns:p14="http://schemas.microsoft.com/office/powerpoint/2010/main" val="2280221540"/>
      </p:ext>
    </p:extLst>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Senate Bill 411</a:t>
            </a:r>
            <a:endParaRPr lang="en-US"/>
          </a:p>
        </p:txBody>
      </p:sp>
      <p:sp>
        <p:nvSpPr>
          <p:cNvPr id="3" name="Content Placeholder 2"/>
          <p:cNvSpPr>
            <a:spLocks noGrp="1"/>
          </p:cNvSpPr>
          <p:nvPr>
            <p:ph idx="1"/>
          </p:nvPr>
        </p:nvSpPr>
        <p:spPr>
          <a:xfrm>
            <a:off x="577235" y="1663700"/>
            <a:ext cx="8796866" cy="4481511"/>
          </a:xfrm>
        </p:spPr>
        <p:txBody>
          <a:bodyPr>
            <a:normAutofit fontScale="92500" lnSpcReduction="20000"/>
          </a:bodyPr>
          <a:lstStyle/>
          <a:p>
            <a:r>
              <a:rPr lang="en-US" sz="1900" smtClean="0"/>
              <a:t>Topic: Fishing</a:t>
            </a:r>
          </a:p>
          <a:p>
            <a:r>
              <a:rPr lang="en-US" sz="1900" smtClean="0"/>
              <a:t>Description</a:t>
            </a:r>
          </a:p>
          <a:p>
            <a:pPr lvl="1"/>
            <a:r>
              <a:rPr lang="en-US" sz="1700" smtClean="0"/>
              <a:t>This legislation is intended to streamline and modernize the way fishing licenses are issued for disabled veterans and military personnel in PA</a:t>
            </a:r>
          </a:p>
          <a:p>
            <a:pPr lvl="1"/>
            <a:r>
              <a:rPr lang="en-US" sz="1700" smtClean="0"/>
              <a:t>The current law indicates that only those disabled veterans with a 100% permanent disability determination from the VA can receive free lifetime fishing licenses</a:t>
            </a:r>
          </a:p>
          <a:p>
            <a:pPr lvl="2"/>
            <a:r>
              <a:rPr lang="en-US" sz="1700"/>
              <a:t>Disabled veterans also receive free licenses, but they must apply for them </a:t>
            </a:r>
            <a:r>
              <a:rPr lang="en-US" sz="1700" smtClean="0"/>
              <a:t>annually</a:t>
            </a:r>
          </a:p>
          <a:p>
            <a:pPr lvl="1"/>
            <a:r>
              <a:rPr lang="en-US" sz="1700" smtClean="0"/>
              <a:t>This bill will take away the annual fee and application process and it will allow all disabled veterans with a 100% disability determination from the VA, whether permanent or not, to purchase free lifetime fishing licenses</a:t>
            </a:r>
          </a:p>
          <a:p>
            <a:pPr lvl="1"/>
            <a:r>
              <a:rPr lang="en-US" sz="1700" smtClean="0"/>
              <a:t>This bill also implements changes to Title 30 to combine those Pennsylvanians serving in the reserve component of the armed forces with those serving in the PA National Guard regarding the purchase of annual licenses</a:t>
            </a:r>
          </a:p>
          <a:p>
            <a:r>
              <a:rPr lang="en-US" sz="1900" smtClean="0"/>
              <a:t>Date of Last Action: Vote on 5/8/2023 &amp; House and Fisheries on 5/10/2023</a:t>
            </a:r>
          </a:p>
          <a:p>
            <a:r>
              <a:rPr lang="en-US" sz="1900" smtClean="0"/>
              <a:t>Current Place: House Game and Fisheries (laid on table 11/14/2023)</a:t>
            </a:r>
          </a:p>
          <a:p>
            <a:endParaRPr lang="en-US"/>
          </a:p>
        </p:txBody>
      </p:sp>
    </p:spTree>
    <p:extLst>
      <p:ext uri="{BB962C8B-B14F-4D97-AF65-F5344CB8AC3E}">
        <p14:creationId xmlns:p14="http://schemas.microsoft.com/office/powerpoint/2010/main" val="1205591591"/>
      </p:ext>
    </p:extLst>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Senate Bill 430</a:t>
            </a:r>
            <a:endParaRPr lang="en-US"/>
          </a:p>
        </p:txBody>
      </p:sp>
      <p:sp>
        <p:nvSpPr>
          <p:cNvPr id="3" name="Content Placeholder 2"/>
          <p:cNvSpPr>
            <a:spLocks noGrp="1"/>
          </p:cNvSpPr>
          <p:nvPr>
            <p:ph idx="1"/>
          </p:nvPr>
        </p:nvSpPr>
        <p:spPr>
          <a:xfrm>
            <a:off x="677334" y="2160589"/>
            <a:ext cx="9025466" cy="3880773"/>
          </a:xfrm>
        </p:spPr>
        <p:txBody>
          <a:bodyPr/>
          <a:lstStyle/>
          <a:p>
            <a:r>
              <a:rPr lang="en-US" smtClean="0"/>
              <a:t>Topic: Small Games of Chance</a:t>
            </a:r>
          </a:p>
          <a:p>
            <a:r>
              <a:rPr lang="en-US" smtClean="0"/>
              <a:t>Description</a:t>
            </a:r>
          </a:p>
          <a:p>
            <a:pPr lvl="1"/>
            <a:r>
              <a:rPr lang="en-US" smtClean="0"/>
              <a:t>This legislation will allow club licensees to retain 50% of their proceeds from small games of change while maintaining charitable donation requirements for the other 50%</a:t>
            </a:r>
          </a:p>
          <a:p>
            <a:r>
              <a:rPr lang="en-US" smtClean="0"/>
              <a:t>Date of Last Action: 3/14/2023</a:t>
            </a:r>
          </a:p>
          <a:p>
            <a:r>
              <a:rPr lang="en-US" smtClean="0"/>
              <a:t>Current Place: Community, Economic &amp; Recreational Development</a:t>
            </a:r>
            <a:endParaRPr lang="en-US"/>
          </a:p>
        </p:txBody>
      </p:sp>
    </p:spTree>
    <p:extLst>
      <p:ext uri="{BB962C8B-B14F-4D97-AF65-F5344CB8AC3E}">
        <p14:creationId xmlns:p14="http://schemas.microsoft.com/office/powerpoint/2010/main" val="236653019"/>
      </p:ext>
    </p:extLst>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Senate Bill 667</a:t>
            </a:r>
            <a:endParaRPr lang="en-US"/>
          </a:p>
        </p:txBody>
      </p:sp>
      <p:sp>
        <p:nvSpPr>
          <p:cNvPr id="3" name="Content Placeholder 2"/>
          <p:cNvSpPr>
            <a:spLocks noGrp="1"/>
          </p:cNvSpPr>
          <p:nvPr>
            <p:ph idx="1"/>
          </p:nvPr>
        </p:nvSpPr>
        <p:spPr>
          <a:xfrm>
            <a:off x="238568" y="2122489"/>
            <a:ext cx="9474200" cy="3880773"/>
          </a:xfrm>
        </p:spPr>
        <p:txBody>
          <a:bodyPr/>
          <a:lstStyle/>
          <a:p>
            <a:r>
              <a:rPr lang="en-US" smtClean="0"/>
              <a:t>Topic: Small Games of Chance</a:t>
            </a:r>
          </a:p>
          <a:p>
            <a:r>
              <a:rPr lang="en-US" smtClean="0"/>
              <a:t>Description</a:t>
            </a:r>
          </a:p>
          <a:p>
            <a:pPr lvl="1"/>
            <a:r>
              <a:rPr lang="en-US" smtClean="0"/>
              <a:t>This legislation will modernize small games of chance law to allow mobile payment services</a:t>
            </a:r>
          </a:p>
          <a:p>
            <a:r>
              <a:rPr lang="en-US" smtClean="0"/>
              <a:t>Date of Last Action: 5/22/2023</a:t>
            </a:r>
          </a:p>
          <a:p>
            <a:r>
              <a:rPr lang="en-US" smtClean="0"/>
              <a:t>Current Place: Laid on table 6/4/2024 (previously, </a:t>
            </a:r>
            <a:r>
              <a:rPr lang="en-US"/>
              <a:t>Community, Economic &amp; Recreational </a:t>
            </a:r>
            <a:r>
              <a:rPr lang="en-US" smtClean="0"/>
              <a:t>Development)</a:t>
            </a:r>
            <a:endParaRPr lang="en-US"/>
          </a:p>
        </p:txBody>
      </p:sp>
    </p:spTree>
    <p:extLst>
      <p:ext uri="{BB962C8B-B14F-4D97-AF65-F5344CB8AC3E}">
        <p14:creationId xmlns:p14="http://schemas.microsoft.com/office/powerpoint/2010/main" val="3257715020"/>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10.14"/>
  <p:tag name="AS_TITLE" val="Aspose.Slides for .NET 4.0 Client Profile"/>
  <p:tag name="AS_VERSION" val="20.10"/>
</p:tagLst>
</file>

<file path=ppt/theme/theme1.xml><?xml version="1.0" encoding="utf-8"?>
<a:theme xmlns:r="http://schemas.openxmlformats.org/officeDocument/2006/relationships"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Arial"/>
        <a:cs typeface="Arial"/>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Arial"/>
        <a:cs typeface="Arial"/>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Template>Facet</Template>
  <Company/>
  <PresentationFormat>Widescreen</PresentationFormat>
  <Paragraphs>194</Paragraphs>
  <Slides>28</Slides>
  <Notes>28</Notes>
  <TotalTime>0</TotalTime>
  <HiddenSlides>0</HiddenSlides>
  <MMClips>0</MMClips>
  <ScaleCrop>0</ScaleCrop>
  <HeadingPairs>
    <vt:vector baseType="variant" size="6">
      <vt:variant>
        <vt:lpstr>Fonts used</vt:lpstr>
      </vt:variant>
      <vt:variant>
        <vt:i4>5</vt:i4>
      </vt:variant>
      <vt:variant>
        <vt:lpstr>Theme</vt:lpstr>
      </vt:variant>
      <vt:variant>
        <vt:i4>1</vt:i4>
      </vt:variant>
      <vt:variant>
        <vt:lpstr>Slide Titles</vt:lpstr>
      </vt:variant>
      <vt:variant>
        <vt:i4>28</vt:i4>
      </vt:variant>
    </vt:vector>
  </HeadingPairs>
  <TitlesOfParts>
    <vt:vector baseType="lpstr" size="34">
      <vt:lpstr>Arial</vt:lpstr>
      <vt:lpstr>Trebuchet MS</vt:lpstr>
      <vt:lpstr>Wingdings 3</vt:lpstr>
      <vt:lpstr>Calibri Light</vt:lpstr>
      <vt:lpstr>Calibri</vt:lpstr>
      <vt:lpstr>Facet</vt:lpstr>
      <vt:lpstr>County Treasurers’ Association of Pennsylvania</vt:lpstr>
      <vt:lpstr>PSAECO Report</vt:lpstr>
      <vt:lpstr>Senate Bill 67</vt:lpstr>
      <vt:lpstr>Senate Bill 82</vt:lpstr>
      <vt:lpstr>Senate Bill 138</vt:lpstr>
      <vt:lpstr>Senate Bill 344</vt:lpstr>
      <vt:lpstr>Senate Bill 411</vt:lpstr>
      <vt:lpstr>Senate Bill 430</vt:lpstr>
      <vt:lpstr>Senate Bill 667</vt:lpstr>
      <vt:lpstr>Senate Bill 669</vt:lpstr>
      <vt:lpstr>Senate Bill 719</vt:lpstr>
      <vt:lpstr>Senate Bill 945</vt:lpstr>
      <vt:lpstr>Senate Bill 1142</vt:lpstr>
      <vt:lpstr>PSAECO Report</vt:lpstr>
      <vt:lpstr>House Bill 298</vt:lpstr>
      <vt:lpstr>House Bill 877</vt:lpstr>
      <vt:lpstr>House Bill 1052</vt:lpstr>
      <vt:lpstr>House Bill 1089 (formerly HB 1256)</vt:lpstr>
      <vt:lpstr>House Bill 1268</vt:lpstr>
      <vt:lpstr>House Bill 1409</vt:lpstr>
      <vt:lpstr>House Bill 1440</vt:lpstr>
      <vt:lpstr>House Bill 1762 (see SB 945)</vt:lpstr>
      <vt:lpstr>House Bill 1797</vt:lpstr>
      <vt:lpstr>House Bill 2106</vt:lpstr>
      <vt:lpstr>House Bill 2075</vt:lpstr>
      <vt:lpstr>House Bill 2367</vt:lpstr>
      <vt:lpstr>Westmoreland County &amp; Register of Wills</vt:lpstr>
      <vt:lpstr>Washington County Litigation Update</vt:lpstr>
    </vt:vector>
  </TitlesOfParts>
  <LinksUpToDate>0</LinksUpToDate>
  <SharedDoc>0</SharedDoc>
  <HyperlinksChanged>0</HyperlinksChanged>
  <Application>Aspose.Slides for .NET</Application>
  <AppVersion>20.1000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dcterms:created xsi:type="dcterms:W3CDTF">1601-01-01T00:00:00Z</dcterms:created>
  <dcterms:modified xsi:type="dcterms:W3CDTF">2024-06-10T20:00:25Z</dcterms:modified>
</cp:coreProperties>
</file>