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3" r:id="rId3"/>
    <p:sldId id="257" r:id="rId4"/>
    <p:sldId id="258" r:id="rId5"/>
    <p:sldId id="272" r:id="rId6"/>
    <p:sldId id="260" r:id="rId7"/>
    <p:sldId id="259" r:id="rId8"/>
    <p:sldId id="261" r:id="rId9"/>
    <p:sldId id="266" r:id="rId10"/>
    <p:sldId id="267" r:id="rId11"/>
    <p:sldId id="262" r:id="rId12"/>
    <p:sldId id="263" r:id="rId13"/>
    <p:sldId id="264" r:id="rId14"/>
    <p:sldId id="265" r:id="rId15"/>
    <p:sldId id="274" r:id="rId16"/>
    <p:sldId id="275" r:id="rId17"/>
    <p:sldId id="276" r:id="rId18"/>
    <p:sldId id="277" r:id="rId19"/>
    <p:sldId id="271" r:id="rId20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7" autoAdjust="0"/>
  </p:normalViewPr>
  <p:slideViewPr>
    <p:cSldViewPr snapToGrid="0">
      <p:cViewPr varScale="1">
        <p:scale>
          <a:sx n="96" d="100"/>
          <a:sy n="96" d="100"/>
        </p:scale>
        <p:origin x="354" y="96"/>
      </p:cViewPr>
      <p:guideLst/>
    </p:cSldViewPr>
  </p:slideViewPr>
  <p:outlineViewPr>
    <p:cViewPr>
      <p:scale>
        <a:sx n="33" d="100"/>
        <a:sy n="33" d="100"/>
      </p:scale>
      <p:origin x="0" y="-94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C32CFD9-E62E-A45F-F1C5-C6CF09AA2C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583EB-D2AC-6D35-2B13-9F82884983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5F140-FD17-4FB7-9A6C-C1E70593E3B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6702F8-9A8B-E5BB-477C-DC4E599D55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10C7B-4F95-50C4-EE7F-B152C0F4EC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39D20-59EB-46CA-9720-5088B73D9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933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D3584-C401-4571-97C0-F08D38346A2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D49B5-C6DB-4A84-87A6-8EDC9867D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204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34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22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06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996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66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118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53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260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868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536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13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2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36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50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86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83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88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49B5-C6DB-4A84-87A6-8EDC9867D4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07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29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1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7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5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1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6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8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4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96C00BA-76E4-4758-8DB0-2DBC5359F73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AC71201-346E-476A-AD95-E1FB03E2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343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County Treasurers’ Association of Pennsylvania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2054926"/>
          </a:xfrm>
        </p:spPr>
        <p:txBody>
          <a:bodyPr>
            <a:normAutofit/>
          </a:bodyPr>
          <a:lstStyle/>
          <a:p>
            <a:r>
              <a:rPr lang="en-US" sz="1600" dirty="0"/>
              <a:t>Right-To-Know-Law &amp; 2024 Act 48</a:t>
            </a:r>
          </a:p>
          <a:p>
            <a:r>
              <a:rPr lang="en-US" sz="1600" dirty="0"/>
              <a:t>Alex M. Glassman, Esq. </a:t>
            </a:r>
          </a:p>
          <a:p>
            <a:r>
              <a:rPr lang="en-US" sz="1600" dirty="0"/>
              <a:t>Rudolph Clarke, LLC </a:t>
            </a:r>
          </a:p>
        </p:txBody>
      </p:sp>
    </p:spTree>
    <p:extLst>
      <p:ext uri="{BB962C8B-B14F-4D97-AF65-F5344CB8AC3E}">
        <p14:creationId xmlns:p14="http://schemas.microsoft.com/office/powerpoint/2010/main" val="1818521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Exceptions – privacy rights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Constitutional Right to Privacy</a:t>
            </a:r>
            <a:r>
              <a:rPr lang="en-US" sz="3200" dirty="0"/>
              <a:t> </a:t>
            </a:r>
          </a:p>
          <a:p>
            <a:pPr lvl="2"/>
            <a:r>
              <a:rPr lang="en-US" sz="2600" dirty="0"/>
              <a:t>Home addresses</a:t>
            </a:r>
          </a:p>
          <a:p>
            <a:pPr lvl="4"/>
            <a:r>
              <a:rPr lang="en-US" sz="2400" dirty="0"/>
              <a:t>Statements of Financial Interests – fully public under Ethics Act </a:t>
            </a:r>
          </a:p>
          <a:p>
            <a:pPr lvl="2"/>
            <a:r>
              <a:rPr lang="en-US" sz="2600" dirty="0"/>
              <a:t>Names of private citizens  </a:t>
            </a:r>
          </a:p>
          <a:p>
            <a:pPr lvl="1"/>
            <a:endParaRPr lang="en-US" sz="2800" dirty="0"/>
          </a:p>
          <a:p>
            <a:r>
              <a:rPr lang="en-US" sz="2800" dirty="0"/>
              <a:t>Information protected by a privacy right is not subject to release unless the public interest in disclosure of the information outweighs the individual’s interest in keeping the information confidential.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43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Exceptions – Some Drafts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Section 708(b)(9) – </a:t>
            </a:r>
            <a:r>
              <a:rPr lang="en-US" sz="3200" b="1" dirty="0"/>
              <a:t>Draft documents </a:t>
            </a:r>
          </a:p>
          <a:p>
            <a:pPr lvl="1"/>
            <a:r>
              <a:rPr lang="en-US" sz="3200" dirty="0"/>
              <a:t>Limited to: </a:t>
            </a:r>
          </a:p>
          <a:p>
            <a:pPr lvl="2"/>
            <a:r>
              <a:rPr lang="en-US" sz="3000" dirty="0"/>
              <a:t>draft of a resolution, regulation, statement of policy, management directive, ordinance or amendment thereto 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269268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Exceptions – Deliberative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Section 708(b)(10) – </a:t>
            </a:r>
            <a:r>
              <a:rPr lang="en-US" sz="3200" b="1" dirty="0"/>
              <a:t>Internal, pre-decisional deliberations</a:t>
            </a:r>
          </a:p>
          <a:p>
            <a:r>
              <a:rPr lang="en-US" sz="2600" dirty="0"/>
              <a:t>Applies if: </a:t>
            </a:r>
          </a:p>
          <a:p>
            <a:pPr lvl="1"/>
            <a:r>
              <a:rPr lang="en-US" sz="2600" dirty="0"/>
              <a:t>deliberations reflected are internal to the County or between the County and another public agency; </a:t>
            </a:r>
          </a:p>
          <a:p>
            <a:pPr lvl="1"/>
            <a:r>
              <a:rPr lang="en-US" sz="2600" dirty="0"/>
              <a:t>deliberations reflected are </a:t>
            </a:r>
            <a:r>
              <a:rPr lang="en-US" sz="2600" dirty="0" err="1"/>
              <a:t>predecisional</a:t>
            </a:r>
            <a:r>
              <a:rPr lang="en-US" sz="2600" dirty="0"/>
              <a:t>, i.e., occurring before a decision on an action; and </a:t>
            </a:r>
          </a:p>
          <a:p>
            <a:pPr lvl="1"/>
            <a:r>
              <a:rPr lang="en-US" sz="2600" dirty="0"/>
              <a:t>contents of record are deliberative in character, i.e., pertaining to proposed action and/or policy-making.</a:t>
            </a:r>
          </a:p>
          <a:p>
            <a:r>
              <a:rPr lang="en-US" sz="2600" dirty="0"/>
              <a:t>Does not apply to a record presented to a quorum of Board for deliberation </a:t>
            </a:r>
          </a:p>
          <a:p>
            <a:r>
              <a:rPr lang="en-US" sz="2600" dirty="0"/>
              <a:t>Does not apply to public surveys </a:t>
            </a:r>
          </a:p>
        </p:txBody>
      </p:sp>
    </p:spTree>
    <p:extLst>
      <p:ext uri="{BB962C8B-B14F-4D97-AF65-F5344CB8AC3E}">
        <p14:creationId xmlns:p14="http://schemas.microsoft.com/office/powerpoint/2010/main" val="3330236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Exceptions – Proprietary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Section 708(b)(11) – </a:t>
            </a:r>
            <a:r>
              <a:rPr lang="en-US" sz="3200" b="1" dirty="0"/>
              <a:t>Confidential Proprietary Information </a:t>
            </a:r>
          </a:p>
          <a:p>
            <a:pPr lvl="1"/>
            <a:r>
              <a:rPr lang="en-US" sz="2800" dirty="0"/>
              <a:t>Commercial or financial information that, if revealed, would harm the competitive position of the entity or person to whom it belongs.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779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Exceptions – Notes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Section 708(b)(12) – </a:t>
            </a:r>
            <a:r>
              <a:rPr lang="en-US" sz="3200" b="1" dirty="0"/>
              <a:t>Notes and working papers </a:t>
            </a:r>
          </a:p>
          <a:p>
            <a:pPr lvl="1"/>
            <a:r>
              <a:rPr lang="en-US" sz="2800" dirty="0"/>
              <a:t>Documents prepared for personal use that have no official purpose</a:t>
            </a:r>
          </a:p>
          <a:p>
            <a:pPr lvl="3"/>
            <a:r>
              <a:rPr lang="en-US" sz="2800" dirty="0"/>
              <a:t>Includes personal notes; calendar entries </a:t>
            </a:r>
          </a:p>
          <a:p>
            <a:pPr lvl="3"/>
            <a:r>
              <a:rPr lang="en-US" sz="2800" dirty="0"/>
              <a:t>Does not apply if document was shared with others </a:t>
            </a:r>
          </a:p>
          <a:p>
            <a:pPr lvl="1"/>
            <a:endParaRPr lang="en-US" sz="2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260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24D33-F9FB-327D-8130-F829BB7F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Act 48 (Real Estate Tax Sale law)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634AF-15F9-29AC-CCB3-8AEEE582E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Act 48, amending the act of July 7, 1947 (P.L. 1368, No. 542) was passed on July 8, 2024. </a:t>
            </a:r>
          </a:p>
          <a:p>
            <a:endParaRPr lang="en-US" sz="2000" dirty="0"/>
          </a:p>
          <a:p>
            <a:r>
              <a:rPr lang="en-US" sz="2000" dirty="0"/>
              <a:t>Act 48 section 631 allows the governing body of counties of the first-eighth class as well as home rule charters of any of these classes that impose a fee not to exceed $250 to establish by ordinance a county demolition and Rehabilitation Fund. </a:t>
            </a:r>
          </a:p>
          <a:p>
            <a:endParaRPr lang="en-US" sz="2000" dirty="0"/>
          </a:p>
          <a:p>
            <a:r>
              <a:rPr lang="en-US" sz="2000" dirty="0"/>
              <a:t>The imposed fee shall be placed in the established fund.</a:t>
            </a:r>
          </a:p>
          <a:p>
            <a:endParaRPr lang="en-US" sz="2000" dirty="0"/>
          </a:p>
          <a:p>
            <a:r>
              <a:rPr lang="en-US" sz="2000" dirty="0"/>
              <a:t>Act 48 section 631 does not apply to: </a:t>
            </a:r>
          </a:p>
          <a:p>
            <a:pPr marL="0" indent="0">
              <a:buNone/>
            </a:pPr>
            <a:r>
              <a:rPr lang="en-US" sz="2000" dirty="0"/>
              <a:t>	-a property sold for delinquent real property taxes to a nonprofit entity, land bank or government entity or to a property acquired by the PA Housing Finance Agency. </a:t>
            </a:r>
          </a:p>
        </p:txBody>
      </p:sp>
    </p:spTree>
    <p:extLst>
      <p:ext uri="{BB962C8B-B14F-4D97-AF65-F5344CB8AC3E}">
        <p14:creationId xmlns:p14="http://schemas.microsoft.com/office/powerpoint/2010/main" val="1921552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4966B-0E94-7EA2-A84E-AC52CE17D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48 Section 631 (establishment of fund and fee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7EB9B-F574-DD1C-BC4B-C70B6DBEB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400" dirty="0"/>
              <a:t>The fund established under section 631 can only be used by: </a:t>
            </a:r>
          </a:p>
          <a:p>
            <a:pPr marL="228600" lvl="1" indent="0">
              <a:buNone/>
            </a:pPr>
            <a:r>
              <a:rPr lang="en-US" sz="2400" dirty="0"/>
              <a:t>	-the county and </a:t>
            </a:r>
          </a:p>
          <a:p>
            <a:pPr marL="228600" lvl="1" indent="0">
              <a:buNone/>
            </a:pPr>
            <a:r>
              <a:rPr lang="en-US" sz="2400" dirty="0"/>
              <a:t>	-with the approval of the county commissioners or other governing body, non-profit and for-profit corporations that have a contract with the county or a taxing district, redevelopment authority, land bank or other government entity, for the demolition or rehabilitation of blighted property located in the county. </a:t>
            </a:r>
          </a:p>
          <a:p>
            <a:pPr marL="228600" lvl="1" indent="0">
              <a:buNone/>
            </a:pPr>
            <a:endParaRPr lang="en-US" sz="2400" dirty="0"/>
          </a:p>
          <a:p>
            <a:pPr marL="228600" lvl="1" indent="0">
              <a:buNone/>
            </a:pPr>
            <a:r>
              <a:rPr lang="en-US" sz="2400" dirty="0"/>
              <a:t>The fee under section 631 applies to: </a:t>
            </a:r>
          </a:p>
          <a:p>
            <a:pPr marL="228600" lvl="1" indent="0">
              <a:buNone/>
            </a:pPr>
            <a:r>
              <a:rPr lang="en-US" sz="2400" dirty="0"/>
              <a:t>	-sales of any property being sold in accordance with act 48 or </a:t>
            </a:r>
          </a:p>
          <a:p>
            <a:pPr marL="228600" lvl="1" indent="0">
              <a:buNone/>
            </a:pPr>
            <a:r>
              <a:rPr lang="en-US" sz="2400" dirty="0"/>
              <a:t>	-an action for mortgage foreclosure. </a:t>
            </a:r>
          </a:p>
          <a:p>
            <a:pPr marL="228600" lvl="1" indent="0">
              <a:buNone/>
            </a:pPr>
            <a:endParaRPr lang="en-US" sz="2400" dirty="0"/>
          </a:p>
          <a:p>
            <a:pPr marL="2286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0226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31CA3-BE43-9026-7FE2-C59278A00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48 Section 631(Collection of Fee and Public Notice)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C56AC-500D-535B-92E1-788199B1C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 addition to imposing a fee not to exceed $250 dollars, the governing body is responsible for providing public notice about the establishment of the fee and its rate in accordance with act 48. </a:t>
            </a:r>
          </a:p>
          <a:p>
            <a:endParaRPr lang="en-US" sz="2400" dirty="0"/>
          </a:p>
          <a:p>
            <a:r>
              <a:rPr lang="en-US" sz="2400" dirty="0"/>
              <a:t>In addition to collecting the purchase price, the bureau conducting the sale of the property in accordance with act 48 or the sheriff in a mortgage foreclosure action is responsible for collecting the fee at the time of sale from the buyer as a condition of conveying title to the property. </a:t>
            </a:r>
          </a:p>
        </p:txBody>
      </p:sp>
    </p:spTree>
    <p:extLst>
      <p:ext uri="{BB962C8B-B14F-4D97-AF65-F5344CB8AC3E}">
        <p14:creationId xmlns:p14="http://schemas.microsoft.com/office/powerpoint/2010/main" val="1910939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5CF99-3260-A581-304A-5C6C05ED2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 48 Section 631 (Requirements for County Demolition &amp; Rehabilitation  Ordinance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E7906-307C-42C4-65B1-335D426B3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562144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/>
              <a:t>An ordinance for the County Demolition &amp; Rehabilitation fund must include: </a:t>
            </a:r>
          </a:p>
          <a:p>
            <a:endParaRPr lang="en-US" sz="9600" dirty="0"/>
          </a:p>
          <a:p>
            <a:pPr lvl="1"/>
            <a:r>
              <a:rPr lang="en-US" sz="9600" dirty="0"/>
              <a:t>The method of custody, divestiture, disbursement, and application of the money deposited into the fund. </a:t>
            </a:r>
          </a:p>
          <a:p>
            <a:pPr lvl="1"/>
            <a:endParaRPr lang="en-US" sz="9600" dirty="0"/>
          </a:p>
          <a:p>
            <a:pPr lvl="1"/>
            <a:endParaRPr lang="en-US" sz="9600" dirty="0"/>
          </a:p>
          <a:p>
            <a:pPr lvl="1"/>
            <a:r>
              <a:rPr lang="en-US" sz="9600" dirty="0"/>
              <a:t>The manner of notifying the bureau, the sheriff, and the prothonotary that a fund has been established and a fee shall be collected and deposited. </a:t>
            </a:r>
          </a:p>
          <a:p>
            <a:pPr lvl="1"/>
            <a:endParaRPr lang="en-US" sz="9600" dirty="0"/>
          </a:p>
          <a:p>
            <a:pPr lvl="1"/>
            <a:endParaRPr lang="en-US" sz="9600" dirty="0"/>
          </a:p>
          <a:p>
            <a:pPr lvl="1"/>
            <a:r>
              <a:rPr lang="en-US" sz="9600" dirty="0"/>
              <a:t>The application of the fee to the sale of property for delinquent taxes or mortgage foreclosures conducted in a calendar year beginning no less than 90 days after the effective date of the ordinance. </a:t>
            </a:r>
          </a:p>
          <a:p>
            <a:pPr lvl="1"/>
            <a:endParaRPr lang="en-US" sz="9600" dirty="0"/>
          </a:p>
          <a:p>
            <a:pPr lvl="1"/>
            <a:endParaRPr lang="en-US" sz="9600" dirty="0"/>
          </a:p>
          <a:p>
            <a:pPr lvl="1"/>
            <a:r>
              <a:rPr lang="en-US" sz="9600" dirty="0"/>
              <a:t>Any other terms and conditions the County deems reasonable and necessary for operation of the fund.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05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9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Right-To-Know Law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Requires the County to grant access to public records upon request. </a:t>
            </a:r>
          </a:p>
          <a:p>
            <a:endParaRPr lang="en-US" sz="2400" dirty="0"/>
          </a:p>
          <a:p>
            <a:r>
              <a:rPr lang="en-US" sz="2800" dirty="0"/>
              <a:t>Does not require County to</a:t>
            </a:r>
            <a:r>
              <a:rPr lang="en-US" sz="2400" dirty="0"/>
              <a:t>: </a:t>
            </a:r>
          </a:p>
          <a:p>
            <a:pPr lvl="1"/>
            <a:r>
              <a:rPr lang="en-US" sz="2400" dirty="0"/>
              <a:t>Answer questions </a:t>
            </a:r>
          </a:p>
          <a:p>
            <a:pPr lvl="1"/>
            <a:r>
              <a:rPr lang="en-US" sz="2400" dirty="0"/>
              <a:t>Explain records </a:t>
            </a:r>
          </a:p>
          <a:p>
            <a:pPr lvl="1"/>
            <a:r>
              <a:rPr lang="en-US" sz="2400" dirty="0"/>
              <a:t>Create new records </a:t>
            </a:r>
          </a:p>
          <a:p>
            <a:pPr lvl="1"/>
            <a:r>
              <a:rPr lang="en-US" sz="2400" dirty="0"/>
              <a:t>Compile records in any manner that does not already exist </a:t>
            </a:r>
          </a:p>
          <a:p>
            <a:pPr marL="0" indent="0">
              <a:buNone/>
            </a:pPr>
            <a:r>
              <a:rPr lang="en-US" dirty="0"/>
              <a:t>65 P.S. §67.705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3953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Presumption of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u="sng" dirty="0"/>
              <a:t>A County record is presumed to be a public record unless an exception applies</a:t>
            </a:r>
            <a:r>
              <a:rPr lang="en-US" sz="2400" dirty="0"/>
              <a:t>. 65 P.S. §67.305(a)</a:t>
            </a:r>
          </a:p>
          <a:p>
            <a:endParaRPr lang="en-US" sz="2400" dirty="0"/>
          </a:p>
          <a:p>
            <a:pPr lvl="0"/>
            <a:r>
              <a:rPr lang="en-US" sz="2400" dirty="0"/>
              <a:t>The presumption of access applies unless: </a:t>
            </a:r>
          </a:p>
          <a:p>
            <a:pPr lvl="1"/>
            <a:r>
              <a:rPr lang="en-US" sz="2200" dirty="0"/>
              <a:t>The record is exempt under Section 708 </a:t>
            </a:r>
          </a:p>
          <a:p>
            <a:pPr lvl="1"/>
            <a:r>
              <a:rPr lang="en-US" sz="2200" dirty="0"/>
              <a:t>The record is protected by privilege </a:t>
            </a:r>
          </a:p>
          <a:p>
            <a:pPr lvl="1"/>
            <a:r>
              <a:rPr lang="en-US" sz="2200" dirty="0"/>
              <a:t>The records is exempt from disclosure under any other Federal or State law, regulation, judicial order or decree</a:t>
            </a:r>
          </a:p>
          <a:p>
            <a:pPr lvl="1"/>
            <a:endParaRPr lang="en-US" sz="2200" dirty="0"/>
          </a:p>
          <a:p>
            <a:r>
              <a:rPr lang="en-US" sz="2400" b="1" u="sng" dirty="0"/>
              <a:t>Takeaway</a:t>
            </a:r>
            <a:r>
              <a:rPr lang="en-US" sz="2400" dirty="0"/>
              <a:t>:  Assume any record you create may be subject to public disclosure.  </a:t>
            </a:r>
          </a:p>
        </p:txBody>
      </p:sp>
    </p:spTree>
    <p:extLst>
      <p:ext uri="{BB962C8B-B14F-4D97-AF65-F5344CB8AC3E}">
        <p14:creationId xmlns:p14="http://schemas.microsoft.com/office/powerpoint/2010/main" val="152644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Qualifies as a </a:t>
            </a:r>
            <a:r>
              <a:rPr lang="en-US" b="1" i="1" u="sng" dirty="0"/>
              <a:t>Record</a:t>
            </a:r>
            <a:r>
              <a:rPr lang="en-US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Record</a:t>
            </a:r>
            <a:r>
              <a:rPr lang="en-US" sz="2600" dirty="0"/>
              <a:t> </a:t>
            </a:r>
            <a:r>
              <a:rPr lang="en-US" dirty="0"/>
              <a:t>– </a:t>
            </a:r>
          </a:p>
          <a:p>
            <a:pPr marL="0" indent="0">
              <a:buNone/>
            </a:pPr>
            <a:r>
              <a:rPr lang="en-US" sz="2400" b="1" dirty="0"/>
              <a:t>“</a:t>
            </a:r>
            <a:r>
              <a:rPr lang="en-US" sz="2400" b="1" u="sng" dirty="0"/>
              <a:t>Information</a:t>
            </a:r>
            <a:r>
              <a:rPr lang="en-US" dirty="0"/>
              <a:t>,   regardless of physical form or characteristics, </a:t>
            </a:r>
          </a:p>
          <a:p>
            <a:pPr marL="0" indent="0">
              <a:buNone/>
            </a:pPr>
            <a:r>
              <a:rPr lang="en-US" sz="2400" b="1" u="sng" dirty="0"/>
              <a:t>that documents a transaction or activity of an agency</a:t>
            </a:r>
            <a:r>
              <a:rPr lang="en-US" dirty="0"/>
              <a:t>    and that is </a:t>
            </a:r>
          </a:p>
          <a:p>
            <a:pPr marL="0" indent="0">
              <a:buNone/>
            </a:pPr>
            <a:r>
              <a:rPr lang="en-US" sz="2400" b="1" u="sng" dirty="0"/>
              <a:t>created, received or retained pursuant to law or in connection with a transaction, business or activity of the agency</a:t>
            </a:r>
            <a:r>
              <a:rPr lang="en-US" dirty="0"/>
              <a:t>.     </a:t>
            </a:r>
          </a:p>
          <a:p>
            <a:pPr marL="0" indent="0">
              <a:buNone/>
            </a:pPr>
            <a:r>
              <a:rPr lang="en-US" dirty="0"/>
              <a:t>The term includes a document, paper, letter, map, book, tape, photograph, film or sound recording, information stored or maintained electronically and a data-processed or image- processed document.” </a:t>
            </a:r>
          </a:p>
          <a:p>
            <a:pPr marL="0" indent="0">
              <a:buNone/>
            </a:pPr>
            <a:r>
              <a:rPr lang="en-US" dirty="0"/>
              <a:t>65 P.S. §67.102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0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Qualifies as a </a:t>
            </a:r>
            <a:r>
              <a:rPr lang="en-US" b="1" i="1" u="sng" dirty="0"/>
              <a:t>Public Record</a:t>
            </a:r>
            <a:r>
              <a:rPr lang="en-US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3200" b="1" dirty="0"/>
              <a:t>Public Record</a:t>
            </a:r>
            <a:r>
              <a:rPr lang="en-US" sz="3200" dirty="0"/>
              <a:t> </a:t>
            </a:r>
            <a:endParaRPr lang="en-US" dirty="0"/>
          </a:p>
          <a:p>
            <a:pPr marL="0" lvl="0" indent="0">
              <a:buNone/>
            </a:pPr>
            <a:r>
              <a:rPr lang="en-US" sz="2400" dirty="0"/>
              <a:t>“A record, including a financial record, of a Commonwealth or local agency that:</a:t>
            </a:r>
          </a:p>
          <a:p>
            <a:pPr marL="228600" lvl="1" indent="0">
              <a:buNone/>
            </a:pPr>
            <a:r>
              <a:rPr lang="en-US" sz="2400" dirty="0"/>
              <a:t>(1) is not exempt under section 708;</a:t>
            </a:r>
          </a:p>
          <a:p>
            <a:pPr marL="228600" lvl="1" indent="0">
              <a:buNone/>
            </a:pPr>
            <a:r>
              <a:rPr lang="en-US" sz="2400" dirty="0"/>
              <a:t>(2) is not exempt from being disclosed under any other Federal or State law or regulation or judicial order or decree; or</a:t>
            </a:r>
          </a:p>
          <a:p>
            <a:pPr marL="228600" lvl="1" indent="0">
              <a:buNone/>
            </a:pPr>
            <a:r>
              <a:rPr lang="en-US" sz="2400" dirty="0"/>
              <a:t>(3) is not protected by a privilege.”  </a:t>
            </a:r>
          </a:p>
          <a:p>
            <a:pPr marL="0" indent="0">
              <a:buNone/>
            </a:pPr>
            <a:r>
              <a:rPr lang="en-US" sz="2400" dirty="0"/>
              <a:t>65 P.S. §67.102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04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records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Does the communication pertain to a transaction or activity of the County? </a:t>
            </a:r>
          </a:p>
          <a:p>
            <a:pPr lvl="1"/>
            <a:r>
              <a:rPr lang="en-US" sz="2800" dirty="0"/>
              <a:t>If yes </a:t>
            </a:r>
            <a:r>
              <a:rPr lang="en-US" sz="2800" dirty="0">
                <a:sym typeface="Wingdings" panose="05000000000000000000" pitchFamily="2" charset="2"/>
              </a:rPr>
              <a:t> It is a record of the County and may be a public record </a:t>
            </a: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If no  It is a personal communication and is not a public record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Emails sent on personal account</a:t>
            </a:r>
          </a:p>
          <a:p>
            <a:r>
              <a:rPr lang="en-US" sz="2800" dirty="0"/>
              <a:t>Text messages sent on private devices </a:t>
            </a:r>
          </a:p>
        </p:txBody>
      </p:sp>
    </p:spTree>
    <p:extLst>
      <p:ext uri="{BB962C8B-B14F-4D97-AF65-F5344CB8AC3E}">
        <p14:creationId xmlns:p14="http://schemas.microsoft.com/office/powerpoint/2010/main" val="4159255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ym typeface="Wingdings" panose="05000000000000000000" pitchFamily="2" charset="2"/>
              </a:rPr>
              <a:t>Even if a social media post does not originate from the County and the County did not create the post, </a:t>
            </a:r>
            <a:r>
              <a:rPr lang="en-US" sz="2400" b="1" i="1" dirty="0">
                <a:sym typeface="Wingdings" panose="05000000000000000000" pitchFamily="2" charset="2"/>
              </a:rPr>
              <a:t>if </a:t>
            </a:r>
            <a:r>
              <a:rPr lang="en-US" sz="2400" dirty="0">
                <a:sym typeface="Wingdings" panose="05000000000000000000" pitchFamily="2" charset="2"/>
              </a:rPr>
              <a:t>the post directly relates to a governmental function of the County, the post may be a public record.</a:t>
            </a:r>
          </a:p>
          <a:p>
            <a:r>
              <a:rPr lang="en-US" sz="2400" dirty="0">
                <a:sym typeface="Wingdings" panose="05000000000000000000" pitchFamily="2" charset="2"/>
              </a:rPr>
              <a:t>Option for separate accounts: 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Personal account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County supervisor account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Political/Campaign account  </a:t>
            </a:r>
          </a:p>
          <a:p>
            <a:r>
              <a:rPr lang="en-US" sz="2400" dirty="0">
                <a:sym typeface="Wingdings" panose="05000000000000000000" pitchFamily="2" charset="2"/>
              </a:rPr>
              <a:t>If posting on any account in an official capacity as a County Official: </a:t>
            </a:r>
          </a:p>
          <a:p>
            <a:pPr lvl="1"/>
            <a:r>
              <a:rPr lang="en-US" sz="2200" dirty="0">
                <a:sym typeface="Wingdings" panose="05000000000000000000" pitchFamily="2" charset="2"/>
              </a:rPr>
              <a:t>The post may be a public record </a:t>
            </a:r>
          </a:p>
          <a:p>
            <a:pPr lvl="1"/>
            <a:r>
              <a:rPr lang="en-US" sz="2200" dirty="0">
                <a:sym typeface="Wingdings" panose="05000000000000000000" pitchFamily="2" charset="2"/>
              </a:rPr>
              <a:t>The comments section may function as a public forum 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274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 to public records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Section 708(b) of Right-To-Know Law </a:t>
            </a:r>
          </a:p>
          <a:p>
            <a:pPr lvl="2"/>
            <a:r>
              <a:rPr lang="en-US" sz="2800" dirty="0"/>
              <a:t>30 exceptions (categories of records that are </a:t>
            </a:r>
            <a:r>
              <a:rPr lang="en-US" sz="2800" u="sng" dirty="0"/>
              <a:t>not</a:t>
            </a:r>
            <a:r>
              <a:rPr lang="en-US" sz="2800" dirty="0"/>
              <a:t> public records) </a:t>
            </a:r>
          </a:p>
          <a:p>
            <a:pPr lvl="2"/>
            <a:endParaRPr lang="en-US" sz="2800" dirty="0"/>
          </a:p>
          <a:p>
            <a:r>
              <a:rPr lang="en-US" sz="3200" dirty="0"/>
              <a:t>Non-RTK requests </a:t>
            </a:r>
          </a:p>
          <a:p>
            <a:pPr lvl="2"/>
            <a:r>
              <a:rPr lang="en-US" sz="2800" dirty="0"/>
              <a:t>Subpoenas </a:t>
            </a:r>
          </a:p>
          <a:p>
            <a:pPr lvl="2"/>
            <a:r>
              <a:rPr lang="en-US" sz="2800" dirty="0"/>
              <a:t>Discovery requests </a:t>
            </a:r>
          </a:p>
        </p:txBody>
      </p:sp>
    </p:spTree>
    <p:extLst>
      <p:ext uri="{BB962C8B-B14F-4D97-AF65-F5344CB8AC3E}">
        <p14:creationId xmlns:p14="http://schemas.microsoft.com/office/powerpoint/2010/main" val="1494272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Exceptions – personal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Section 708(b)(6) – </a:t>
            </a:r>
            <a:r>
              <a:rPr lang="en-US" sz="3200" b="1" dirty="0"/>
              <a:t>Personal identification information </a:t>
            </a:r>
          </a:p>
          <a:p>
            <a:pPr lvl="1"/>
            <a:r>
              <a:rPr lang="en-US" sz="2800" dirty="0"/>
              <a:t>Personal phone numbers </a:t>
            </a:r>
          </a:p>
          <a:p>
            <a:pPr lvl="1"/>
            <a:r>
              <a:rPr lang="en-US" sz="2800" dirty="0"/>
              <a:t>Personal email addresses </a:t>
            </a:r>
          </a:p>
          <a:p>
            <a:pPr lvl="1"/>
            <a:r>
              <a:rPr lang="en-US" sz="2800" dirty="0"/>
              <a:t>Personal identification numbers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82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798</TotalTime>
  <Words>1277</Words>
  <Application>Microsoft Office PowerPoint</Application>
  <PresentationFormat>Widescreen</PresentationFormat>
  <Paragraphs>145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Aptos</vt:lpstr>
      <vt:lpstr>Corbel</vt:lpstr>
      <vt:lpstr>Wingdings</vt:lpstr>
      <vt:lpstr>Banded</vt:lpstr>
      <vt:lpstr>County Treasurers’ Association of Pennsylvania </vt:lpstr>
      <vt:lpstr>Right-To-Know Law </vt:lpstr>
      <vt:lpstr>Presumption of Access</vt:lpstr>
      <vt:lpstr>What Qualifies as a Record? </vt:lpstr>
      <vt:lpstr>What Qualifies as a Public Record? </vt:lpstr>
      <vt:lpstr>Communication records </vt:lpstr>
      <vt:lpstr>Social Media </vt:lpstr>
      <vt:lpstr>Exceptions to public records </vt:lpstr>
      <vt:lpstr>Common Exceptions – personal info</vt:lpstr>
      <vt:lpstr>Common Exceptions – privacy rights  </vt:lpstr>
      <vt:lpstr>Common Exceptions – Some Drafts  </vt:lpstr>
      <vt:lpstr>Common Exceptions – Deliberative  </vt:lpstr>
      <vt:lpstr>Common Exceptions – Proprietary  </vt:lpstr>
      <vt:lpstr>Common Exceptions – Notes  </vt:lpstr>
      <vt:lpstr>2024 Act 48 (Real Estate Tax Sale law)</vt:lpstr>
      <vt:lpstr>Act 48 Section 631 (establishment of fund and fee</vt:lpstr>
      <vt:lpstr>Act 48 Section 631(Collection of Fee and Public Notice)</vt:lpstr>
      <vt:lpstr>Act 48 Section 631 (Requirements for County Demolition &amp; Rehabilitation  Ordinance 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 Sunshine Act  &amp; Right-to-know Law</dc:title>
  <dc:creator>Nicole Feight</dc:creator>
  <cp:lastModifiedBy>Brandon Garner</cp:lastModifiedBy>
  <cp:revision>16</cp:revision>
  <cp:lastPrinted>2024-10-17T19:53:03Z</cp:lastPrinted>
  <dcterms:created xsi:type="dcterms:W3CDTF">2024-05-06T20:19:30Z</dcterms:created>
  <dcterms:modified xsi:type="dcterms:W3CDTF">2024-10-18T17:13:22Z</dcterms:modified>
</cp:coreProperties>
</file>